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2"/>
  </p:notesMasterIdLst>
  <p:sldIdLst>
    <p:sldId id="256" r:id="rId2"/>
    <p:sldId id="258" r:id="rId3"/>
    <p:sldId id="257" r:id="rId4"/>
    <p:sldId id="263" r:id="rId5"/>
    <p:sldId id="268" r:id="rId6"/>
    <p:sldId id="267" r:id="rId7"/>
    <p:sldId id="269" r:id="rId8"/>
    <p:sldId id="266" r:id="rId9"/>
    <p:sldId id="259" r:id="rId10"/>
    <p:sldId id="264" r:id="rId11"/>
    <p:sldId id="260" r:id="rId12"/>
    <p:sldId id="265" r:id="rId13"/>
    <p:sldId id="261" r:id="rId14"/>
    <p:sldId id="262" r:id="rId15"/>
    <p:sldId id="273" r:id="rId16"/>
    <p:sldId id="271" r:id="rId17"/>
    <p:sldId id="272" r:id="rId18"/>
    <p:sldId id="270"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3" autoAdjust="0"/>
    <p:restoredTop sz="80296" autoAdjust="0"/>
  </p:normalViewPr>
  <p:slideViewPr>
    <p:cSldViewPr snapToGrid="0">
      <p:cViewPr varScale="1">
        <p:scale>
          <a:sx n="72" d="100"/>
          <a:sy n="72" d="100"/>
        </p:scale>
        <p:origin x="44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BC21D1-F502-49BD-9D27-C9E1FFD067A2}" type="datetimeFigureOut">
              <a:rPr lang="en-KE" smtClean="0"/>
              <a:t>16/02/2021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5FB94C-DAE1-42B5-9C74-3A86EBC52AF1}" type="slidenum">
              <a:rPr lang="en-KE" smtClean="0"/>
              <a:t>‹#›</a:t>
            </a:fld>
            <a:endParaRPr lang="en-KE"/>
          </a:p>
        </p:txBody>
      </p:sp>
    </p:spTree>
    <p:extLst>
      <p:ext uri="{BB962C8B-B14F-4D97-AF65-F5344CB8AC3E}">
        <p14:creationId xmlns:p14="http://schemas.microsoft.com/office/powerpoint/2010/main" val="341631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What is Bioterrorism? </a:t>
            </a:r>
            <a:endParaRPr lang="en-KE"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Bioterrorism is introduction of toxic microorganisms from other living organisms to the bodies of human beings, animals or plants to internationally cause illness or even death.   </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What is involved in Bioterrorism? </a:t>
            </a:r>
            <a:endParaRPr lang="en-KE"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Most of the agents are biological weapons such as nuclear, biological and chemical weapons of mass destruction (</a:t>
            </a:r>
            <a:r>
              <a:rPr lang="en-KE" sz="1800" dirty="0" err="1">
                <a:effectLst/>
                <a:latin typeface="Times New Roman" panose="02020603050405020304" pitchFamily="18" charset="0"/>
                <a:ea typeface="Calibri" panose="020F0502020204030204" pitchFamily="34" charset="0"/>
                <a:cs typeface="Times New Roman" panose="02020603050405020304" pitchFamily="18" charset="0"/>
              </a:rPr>
              <a:t>Pitschmann</a:t>
            </a:r>
            <a:r>
              <a:rPr lang="en-KE" sz="1800" dirty="0">
                <a:effectLst/>
                <a:latin typeface="Times New Roman" panose="02020603050405020304" pitchFamily="18" charset="0"/>
                <a:ea typeface="Calibri" panose="020F0502020204030204" pitchFamily="34" charset="0"/>
                <a:cs typeface="Times New Roman" panose="02020603050405020304" pitchFamily="18" charset="0"/>
              </a:rPr>
              <a:t>, 2014)</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The most common organisms used as bioterrorism are the plague, anthrax and smallpox. The concept also involves the distribution of organisms such as botulism, anthrax spores and other toxic substances. Similarly, aerial sprays, contaminated food and water and having direct contact to an individual with an infection can also be aspects of bioterrorism. The organisms are monitored in a way that they can’t harm the terrorist (</a:t>
            </a:r>
            <a:r>
              <a:rPr lang="en-US" sz="2800" b="0" i="0" dirty="0">
                <a:solidFill>
                  <a:srgbClr val="222222"/>
                </a:solidFill>
                <a:effectLst/>
                <a:latin typeface="Arial" panose="020B0604020202020204" pitchFamily="34" charset="0"/>
              </a:rPr>
              <a:t>Bork, &amp; </a:t>
            </a:r>
            <a:r>
              <a:rPr lang="en-US" sz="2800" b="0" i="0" dirty="0" err="1">
                <a:solidFill>
                  <a:srgbClr val="222222"/>
                </a:solidFill>
                <a:effectLst/>
                <a:latin typeface="Arial" panose="020B0604020202020204" pitchFamily="34" charset="0"/>
              </a:rPr>
              <a:t>Rega</a:t>
            </a:r>
            <a:r>
              <a:rPr lang="en-US" sz="2800" b="0" i="0" dirty="0">
                <a:solidFill>
                  <a:srgbClr val="222222"/>
                </a:solidFill>
                <a:effectLst/>
                <a:latin typeface="Arial" panose="020B0604020202020204" pitchFamily="34" charset="0"/>
              </a:rPr>
              <a:t>, 2012). </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625FB94C-DAE1-42B5-9C74-3A86EBC52AF1}" type="slidenum">
              <a:rPr lang="en-KE" smtClean="0"/>
              <a:t>3</a:t>
            </a:fld>
            <a:endParaRPr lang="en-KE"/>
          </a:p>
        </p:txBody>
      </p:sp>
    </p:spTree>
    <p:extLst>
      <p:ext uri="{BB962C8B-B14F-4D97-AF65-F5344CB8AC3E}">
        <p14:creationId xmlns:p14="http://schemas.microsoft.com/office/powerpoint/2010/main" val="21898682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Establishment of genome responsible for the bioterrorism attack. The establishment will aid in establishment of the appropriate vaccines.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Establishment of vaccines which are on the basis of DNA. </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need for additional effective adjuvants. </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Exploration of vaccines development against vaccines (</a:t>
            </a:r>
            <a:r>
              <a:rPr lang="en-US" sz="2800" b="0" i="0" dirty="0" err="1">
                <a:solidFill>
                  <a:srgbClr val="222222"/>
                </a:solidFill>
                <a:effectLst/>
                <a:latin typeface="Arial" panose="020B0604020202020204" pitchFamily="34" charset="0"/>
              </a:rPr>
              <a:t>Loike</a:t>
            </a:r>
            <a:r>
              <a:rPr lang="en-US" sz="2800" b="0" i="0" dirty="0">
                <a:solidFill>
                  <a:srgbClr val="222222"/>
                </a:solidFill>
                <a:effectLst/>
                <a:latin typeface="Arial" panose="020B0604020202020204" pitchFamily="34" charset="0"/>
              </a:rPr>
              <a:t>,  &amp; Fischbach, 2013)</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Improvement of vaccines that of already known agents</a:t>
            </a:r>
            <a:endParaRPr lang="en-US" sz="18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Better models for the vaccines testing. </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625FB94C-DAE1-42B5-9C74-3A86EBC52AF1}" type="slidenum">
              <a:rPr lang="en-KE" smtClean="0"/>
              <a:t>16</a:t>
            </a:fld>
            <a:endParaRPr lang="en-KE"/>
          </a:p>
        </p:txBody>
      </p:sp>
    </p:spTree>
    <p:extLst>
      <p:ext uri="{BB962C8B-B14F-4D97-AF65-F5344CB8AC3E}">
        <p14:creationId xmlns:p14="http://schemas.microsoft.com/office/powerpoint/2010/main" val="1306008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Bioterrorism beings about infectious diseases.</a:t>
            </a:r>
          </a:p>
          <a:p>
            <a:r>
              <a:rPr lang="en-US" b="1" dirty="0"/>
              <a:t>Contact</a:t>
            </a:r>
          </a:p>
          <a:p>
            <a:r>
              <a:rPr lang="en-US" dirty="0"/>
              <a:t>The transmission through contact is in two ways. There is transmission through direct contact while there is transmission through indirect contact. Direct contact is mostly the physical contact where microorganisms are transferred from an infected person to the uninfected one.  Indirect transmission involves the use of contaminated equipment such as needles especially after using it with an infected person.</a:t>
            </a:r>
          </a:p>
          <a:p>
            <a:r>
              <a:rPr lang="en-US" b="1" dirty="0"/>
              <a:t>Droplets</a:t>
            </a:r>
          </a:p>
          <a:p>
            <a:r>
              <a:rPr lang="en-US" b="0" dirty="0"/>
              <a:t>Droplets from an infected person contains microorganisms and when are expelled into the air and when inhaled by another person who is uninfected acquires the disease. </a:t>
            </a:r>
          </a:p>
          <a:p>
            <a:r>
              <a:rPr lang="en-US" b="1" dirty="0"/>
              <a:t>Airborne</a:t>
            </a:r>
          </a:p>
          <a:p>
            <a:r>
              <a:rPr lang="en-US" b="0" i="0" dirty="0">
                <a:solidFill>
                  <a:srgbClr val="404B55"/>
                </a:solidFill>
                <a:effectLst/>
                <a:latin typeface="Verdana" panose="020B0604030504040204" pitchFamily="34" charset="0"/>
              </a:rPr>
              <a:t>Airborne transmission involves the transmission through suspension of particles for long time or the particles in the dust. </a:t>
            </a:r>
          </a:p>
          <a:p>
            <a:endParaRPr lang="en-US" b="0" dirty="0"/>
          </a:p>
        </p:txBody>
      </p:sp>
      <p:sp>
        <p:nvSpPr>
          <p:cNvPr id="4" name="Slide Number Placeholder 3"/>
          <p:cNvSpPr>
            <a:spLocks noGrp="1"/>
          </p:cNvSpPr>
          <p:nvPr>
            <p:ph type="sldNum" sz="quarter" idx="5"/>
          </p:nvPr>
        </p:nvSpPr>
        <p:spPr/>
        <p:txBody>
          <a:bodyPr/>
          <a:lstStyle/>
          <a:p>
            <a:fld id="{625FB94C-DAE1-42B5-9C74-3A86EBC52AF1}" type="slidenum">
              <a:rPr lang="en-KE" smtClean="0"/>
              <a:t>4</a:t>
            </a:fld>
            <a:endParaRPr lang="en-KE"/>
          </a:p>
        </p:txBody>
      </p:sp>
    </p:spTree>
    <p:extLst>
      <p:ext uri="{BB962C8B-B14F-4D97-AF65-F5344CB8AC3E}">
        <p14:creationId xmlns:p14="http://schemas.microsoft.com/office/powerpoint/2010/main" val="442782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solidFill>
                  <a:srgbClr val="404B55"/>
                </a:solidFill>
                <a:latin typeface="Verdana" panose="020B0604030504040204" pitchFamily="34" charset="0"/>
              </a:rPr>
              <a:t>Common vehicle: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solidFill>
                  <a:srgbClr val="404B55"/>
                </a:solidFill>
                <a:latin typeface="Verdana" panose="020B0604030504040204" pitchFamily="34" charset="0"/>
              </a:rPr>
              <a:t>This is transmission where microorganisms are transmitted through items such as instruments, water and food. </a:t>
            </a:r>
            <a:endParaRPr lang="en-US" i="1" dirty="0">
              <a:solidFill>
                <a:srgbClr val="404B55"/>
              </a:solidFill>
              <a:effectLst/>
              <a:latin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1" i="0" dirty="0">
                <a:solidFill>
                  <a:srgbClr val="404B55"/>
                </a:solidFill>
                <a:effectLst/>
                <a:latin typeface="Verdana" panose="020B0604030504040204" pitchFamily="34" charset="0"/>
              </a:rPr>
              <a:t>Vector borne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404B55"/>
                </a:solidFill>
                <a:effectLst/>
                <a:latin typeface="Verdana" panose="020B0604030504040204" pitchFamily="34" charset="0"/>
              </a:rPr>
              <a:t>Transmission is through  flies, mosquitoes, rats among other that may come into contact with humans or animals. </a:t>
            </a:r>
          </a:p>
          <a:p>
            <a:endParaRPr lang="en-KE" dirty="0"/>
          </a:p>
        </p:txBody>
      </p:sp>
      <p:sp>
        <p:nvSpPr>
          <p:cNvPr id="4" name="Slide Number Placeholder 3"/>
          <p:cNvSpPr>
            <a:spLocks noGrp="1"/>
          </p:cNvSpPr>
          <p:nvPr>
            <p:ph type="sldNum" sz="quarter" idx="5"/>
          </p:nvPr>
        </p:nvSpPr>
        <p:spPr/>
        <p:txBody>
          <a:bodyPr/>
          <a:lstStyle/>
          <a:p>
            <a:fld id="{625FB94C-DAE1-42B5-9C74-3A86EBC52AF1}" type="slidenum">
              <a:rPr lang="en-KE" smtClean="0"/>
              <a:t>6</a:t>
            </a:fld>
            <a:endParaRPr lang="en-KE"/>
          </a:p>
        </p:txBody>
      </p:sp>
    </p:spTree>
    <p:extLst>
      <p:ext uri="{BB962C8B-B14F-4D97-AF65-F5344CB8AC3E}">
        <p14:creationId xmlns:p14="http://schemas.microsoft.com/office/powerpoint/2010/main" val="41596782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 internet </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Radicalization which is a major cause for the emergence of bioterrorism has been made possible by the use of internet. The actors from the domestic and international regions have made large steps in the areas of online platforms development. The use of online images, messaging platforms, videos have contributed to the recruitment of people in the extremism. Messaging in the social networks have included young people in the development of bioterrorism concepts and activities. All these have been made possible through the use of internet. </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Social media</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Social media just as internet has been instrumental in the development of bioterrorism. Since it is a form of terrorism, the perpetrators have to incorporate people especially the young people since they are energetic and can grasp information especially when it comes to areas like bioterrorism. The virtual access has enabled the planning of the acts of terrorism since the use of social media platforms breaks factors like geographical barrier. The use of the social media has been very key in ensuring all the plans have been accomplished. </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625FB94C-DAE1-42B5-9C74-3A86EBC52AF1}" type="slidenum">
              <a:rPr lang="en-KE" smtClean="0"/>
              <a:t>7</a:t>
            </a:fld>
            <a:endParaRPr lang="en-KE"/>
          </a:p>
        </p:txBody>
      </p:sp>
    </p:spTree>
    <p:extLst>
      <p:ext uri="{BB962C8B-B14F-4D97-AF65-F5344CB8AC3E}">
        <p14:creationId xmlns:p14="http://schemas.microsoft.com/office/powerpoint/2010/main" val="31731947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625FB94C-DAE1-42B5-9C74-3A86EBC52AF1}" type="slidenum">
              <a:rPr lang="en-KE" smtClean="0"/>
              <a:t>9</a:t>
            </a:fld>
            <a:endParaRPr lang="en-KE"/>
          </a:p>
        </p:txBody>
      </p:sp>
    </p:spTree>
    <p:extLst>
      <p:ext uri="{BB962C8B-B14F-4D97-AF65-F5344CB8AC3E}">
        <p14:creationId xmlns:p14="http://schemas.microsoft.com/office/powerpoint/2010/main" val="1375421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212121"/>
                </a:solidFill>
                <a:effectLst/>
                <a:latin typeface="Noto Sans"/>
              </a:rPr>
              <a:t>There are cases where the experts in weapons publish papers containing information in bioterrorism.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212121"/>
                </a:solidFill>
                <a:effectLst/>
                <a:latin typeface="Noto Sans"/>
              </a:rPr>
              <a:t>Development of harmful technological advancements that might trigger the growth of mass weapons of destruction.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212121"/>
                </a:solidFill>
                <a:effectLst/>
                <a:latin typeface="Noto Sans"/>
              </a:rPr>
              <a:t>Restriction of people from handling any lethal technological weapons (</a:t>
            </a:r>
            <a:r>
              <a:rPr lang="en-US" b="0" i="0" dirty="0">
                <a:solidFill>
                  <a:srgbClr val="222222"/>
                </a:solidFill>
                <a:effectLst/>
                <a:latin typeface="Arial" panose="020B0604020202020204" pitchFamily="34" charset="0"/>
              </a:rPr>
              <a:t>Jones, 2002). </a:t>
            </a:r>
            <a:r>
              <a:rPr lang="en-US" b="0" i="0" dirty="0">
                <a:solidFill>
                  <a:srgbClr val="212121"/>
                </a:solidFill>
                <a:effectLst/>
                <a:latin typeface="Noto San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212121"/>
                </a:solidFill>
                <a:effectLst/>
                <a:latin typeface="Noto Sans"/>
              </a:rPr>
              <a:t>Educational resources should be allocated to people to create awareness on the dangers of such aspects such as bioterrorism.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212121"/>
              </a:solidFill>
              <a:effectLst/>
              <a:latin typeface="Noto Sans"/>
            </a:endParaRPr>
          </a:p>
          <a:p>
            <a:endParaRPr lang="en-KE" dirty="0"/>
          </a:p>
        </p:txBody>
      </p:sp>
      <p:sp>
        <p:nvSpPr>
          <p:cNvPr id="4" name="Slide Number Placeholder 3"/>
          <p:cNvSpPr>
            <a:spLocks noGrp="1"/>
          </p:cNvSpPr>
          <p:nvPr>
            <p:ph type="sldNum" sz="quarter" idx="5"/>
          </p:nvPr>
        </p:nvSpPr>
        <p:spPr/>
        <p:txBody>
          <a:bodyPr/>
          <a:lstStyle/>
          <a:p>
            <a:fld id="{625FB94C-DAE1-42B5-9C74-3A86EBC52AF1}" type="slidenum">
              <a:rPr lang="en-KE" smtClean="0"/>
              <a:t>11</a:t>
            </a:fld>
            <a:endParaRPr lang="en-KE"/>
          </a:p>
        </p:txBody>
      </p:sp>
    </p:spTree>
    <p:extLst>
      <p:ext uri="{BB962C8B-B14F-4D97-AF65-F5344CB8AC3E}">
        <p14:creationId xmlns:p14="http://schemas.microsoft.com/office/powerpoint/2010/main" val="33401564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212121"/>
                </a:solidFill>
                <a:effectLst/>
                <a:latin typeface="Noto Sans"/>
              </a:rPr>
              <a:t>Nursing lack the appropriate education to handle the emergency healthcare situations. Therefore, the nurses are not prepared for bioterrorism hence have no knowhow on response mechanism (</a:t>
            </a:r>
            <a:r>
              <a:rPr lang="en-US" b="0" i="0" dirty="0" err="1">
                <a:solidFill>
                  <a:srgbClr val="222222"/>
                </a:solidFill>
                <a:effectLst/>
                <a:latin typeface="Arial" panose="020B0604020202020204" pitchFamily="34" charset="0"/>
              </a:rPr>
              <a:t>Rebmann</a:t>
            </a:r>
            <a:r>
              <a:rPr lang="en-US" b="0" i="0" dirty="0">
                <a:solidFill>
                  <a:srgbClr val="222222"/>
                </a:solidFill>
                <a:effectLst/>
                <a:latin typeface="Arial" panose="020B0604020202020204" pitchFamily="34" charset="0"/>
              </a:rPr>
              <a:t>, 2006). </a:t>
            </a:r>
            <a:r>
              <a:rPr lang="en-US" b="0" i="0" dirty="0">
                <a:solidFill>
                  <a:srgbClr val="212121"/>
                </a:solidFill>
                <a:effectLst/>
                <a:latin typeface="Noto Sans"/>
              </a:rPr>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212121"/>
                </a:solidFill>
                <a:effectLst/>
                <a:latin typeface="Noto Sans"/>
              </a:rPr>
              <a:t>Since most nurses are parents they lack the resources to cover the response that bioterrorism, is associated with.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212121"/>
                </a:solidFill>
                <a:effectLst/>
                <a:latin typeface="Noto Sans"/>
              </a:rPr>
              <a:t>Most of the healthcare providers considers their family’s first hence they place their safety first when it comes to responding to the victims of bioterrorism.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212121"/>
                </a:solidFill>
                <a:effectLst/>
                <a:latin typeface="Noto Sans"/>
              </a:rPr>
              <a:t>Most healthcare professional prefer to leave for their safety when it comes to the cases of bioterrorism due to fear.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212121"/>
              </a:solidFill>
              <a:effectLst/>
              <a:latin typeface="Noto San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212121"/>
              </a:solidFill>
              <a:effectLst/>
              <a:latin typeface="Noto Sans"/>
            </a:endParaRPr>
          </a:p>
          <a:p>
            <a:endParaRPr lang="en-KE" dirty="0"/>
          </a:p>
        </p:txBody>
      </p:sp>
      <p:sp>
        <p:nvSpPr>
          <p:cNvPr id="4" name="Slide Number Placeholder 3"/>
          <p:cNvSpPr>
            <a:spLocks noGrp="1"/>
          </p:cNvSpPr>
          <p:nvPr>
            <p:ph type="sldNum" sz="quarter" idx="5"/>
          </p:nvPr>
        </p:nvSpPr>
        <p:spPr/>
        <p:txBody>
          <a:bodyPr/>
          <a:lstStyle/>
          <a:p>
            <a:fld id="{625FB94C-DAE1-42B5-9C74-3A86EBC52AF1}" type="slidenum">
              <a:rPr lang="en-KE" smtClean="0"/>
              <a:t>13</a:t>
            </a:fld>
            <a:endParaRPr lang="en-KE"/>
          </a:p>
        </p:txBody>
      </p:sp>
    </p:spTree>
    <p:extLst>
      <p:ext uri="{BB962C8B-B14F-4D97-AF65-F5344CB8AC3E}">
        <p14:creationId xmlns:p14="http://schemas.microsoft.com/office/powerpoint/2010/main" val="13663094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Health professionals should be trained in handling of bioterrorism. </a:t>
            </a:r>
          </a:p>
          <a:p>
            <a:pPr marL="171450" indent="-171450">
              <a:buFont typeface="Arial" panose="020B0604020202020204" pitchFamily="34" charset="0"/>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Financing of the healthcare services in order to improve resources for the providers (</a:t>
            </a:r>
            <a:r>
              <a:rPr lang="en-US" b="0" i="0" dirty="0">
                <a:solidFill>
                  <a:srgbClr val="222222"/>
                </a:solidFill>
                <a:effectLst/>
                <a:latin typeface="Arial" panose="020B0604020202020204" pitchFamily="34" charset="0"/>
              </a:rPr>
              <a:t>Sharma et al. 2019)</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Childcare programs to assist healthcare providers- especially during emergencies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government should ensure that the healthcare providers are assured of health safety as they deal with victims (</a:t>
            </a:r>
            <a:r>
              <a:rPr lang="en-US" b="0" i="0" dirty="0" err="1">
                <a:solidFill>
                  <a:srgbClr val="222222"/>
                </a:solidFill>
                <a:effectLst/>
                <a:latin typeface="Arial" panose="020B0604020202020204" pitchFamily="34" charset="0"/>
              </a:rPr>
              <a:t>Atakro</a:t>
            </a:r>
            <a:r>
              <a:rPr lang="en-US" b="0" i="0" dirty="0">
                <a:solidFill>
                  <a:srgbClr val="222222"/>
                </a:solidFill>
                <a:effectLst/>
                <a:latin typeface="Arial" panose="020B0604020202020204" pitchFamily="34" charset="0"/>
              </a:rPr>
              <a:t> et al. 2019)</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KE" dirty="0"/>
          </a:p>
        </p:txBody>
      </p:sp>
      <p:sp>
        <p:nvSpPr>
          <p:cNvPr id="4" name="Slide Number Placeholder 3"/>
          <p:cNvSpPr>
            <a:spLocks noGrp="1"/>
          </p:cNvSpPr>
          <p:nvPr>
            <p:ph type="sldNum" sz="quarter" idx="5"/>
          </p:nvPr>
        </p:nvSpPr>
        <p:spPr/>
        <p:txBody>
          <a:bodyPr/>
          <a:lstStyle/>
          <a:p>
            <a:fld id="{625FB94C-DAE1-42B5-9C74-3A86EBC52AF1}" type="slidenum">
              <a:rPr lang="en-KE" smtClean="0"/>
              <a:t>14</a:t>
            </a:fld>
            <a:endParaRPr lang="en-KE"/>
          </a:p>
        </p:txBody>
      </p:sp>
    </p:spTree>
    <p:extLst>
      <p:ext uri="{BB962C8B-B14F-4D97-AF65-F5344CB8AC3E}">
        <p14:creationId xmlns:p14="http://schemas.microsoft.com/office/powerpoint/2010/main" val="379873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Vaccine Development</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development of vaccines is a major medical strategy used in control of bioterrorism. The pathogens causing a specific bioterrorist attack may not be easily established. The perpetrators may have structured the pathogen in a way that it could be difficult to be detected when in the body. The vaccine development and formulation can take time before the establishment of the pathogen (</a:t>
            </a:r>
            <a:r>
              <a:rPr lang="en-US" sz="2800" b="0" i="0" dirty="0" err="1">
                <a:solidFill>
                  <a:srgbClr val="222222"/>
                </a:solidFill>
                <a:effectLst/>
                <a:latin typeface="Arial" panose="020B0604020202020204" pitchFamily="34" charset="0"/>
              </a:rPr>
              <a:t>Veenema</a:t>
            </a:r>
            <a:r>
              <a:rPr lang="en-US" sz="2800" b="0" i="0">
                <a:solidFill>
                  <a:srgbClr val="222222"/>
                </a:solidFill>
                <a:effectLst/>
                <a:latin typeface="Arial" panose="020B0604020202020204" pitchFamily="34" charset="0"/>
              </a:rPr>
              <a:t>, &amp; </a:t>
            </a:r>
            <a:r>
              <a:rPr lang="en-US" sz="2800" b="0" i="0" dirty="0" err="1">
                <a:solidFill>
                  <a:srgbClr val="222222"/>
                </a:solidFill>
                <a:effectLst/>
                <a:latin typeface="Arial" panose="020B0604020202020204" pitchFamily="34" charset="0"/>
              </a:rPr>
              <a:t>Tõke</a:t>
            </a:r>
            <a:r>
              <a:rPr lang="en-US" sz="2800" b="0" i="0" dirty="0">
                <a:solidFill>
                  <a:srgbClr val="222222"/>
                </a:solidFill>
                <a:effectLst/>
                <a:latin typeface="Arial" panose="020B0604020202020204" pitchFamily="34" charset="0"/>
              </a:rPr>
              <a:t>, 2006).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However, several challenges need to be handled which hinder formulation of a vaccine. </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625FB94C-DAE1-42B5-9C74-3A86EBC52AF1}" type="slidenum">
              <a:rPr lang="en-KE" smtClean="0"/>
              <a:t>15</a:t>
            </a:fld>
            <a:endParaRPr lang="en-KE"/>
          </a:p>
        </p:txBody>
      </p:sp>
    </p:spTree>
    <p:extLst>
      <p:ext uri="{BB962C8B-B14F-4D97-AF65-F5344CB8AC3E}">
        <p14:creationId xmlns:p14="http://schemas.microsoft.com/office/powerpoint/2010/main" val="834226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2/16/2021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2/16/2021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2/16/2021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2/16/2021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4CBFE-7F15-45FC-A174-89630293E3CD}"/>
              </a:ext>
            </a:extLst>
          </p:cNvPr>
          <p:cNvSpPr>
            <a:spLocks noGrp="1"/>
          </p:cNvSpPr>
          <p:nvPr>
            <p:ph type="ctrTitle"/>
          </p:nvPr>
        </p:nvSpPr>
        <p:spPr/>
        <p:txBody>
          <a:bodyPr/>
          <a:lstStyle/>
          <a:p>
            <a:r>
              <a:rPr lang="en-US" dirty="0"/>
              <a:t>Bioterrorism in Nursing</a:t>
            </a:r>
            <a:endParaRPr lang="en-KE" dirty="0"/>
          </a:p>
        </p:txBody>
      </p:sp>
      <p:sp>
        <p:nvSpPr>
          <p:cNvPr id="3" name="Subtitle 2">
            <a:extLst>
              <a:ext uri="{FF2B5EF4-FFF2-40B4-BE49-F238E27FC236}">
                <a16:creationId xmlns:a16="http://schemas.microsoft.com/office/drawing/2014/main" id="{1BD93587-9394-4FE0-BBE6-28445B3034B2}"/>
              </a:ext>
            </a:extLst>
          </p:cNvPr>
          <p:cNvSpPr>
            <a:spLocks noGrp="1"/>
          </p:cNvSpPr>
          <p:nvPr>
            <p:ph type="subTitle" idx="1"/>
          </p:nvPr>
        </p:nvSpPr>
        <p:spPr/>
        <p:txBody>
          <a:bodyPr/>
          <a:lstStyle/>
          <a:p>
            <a:pPr algn="ctr"/>
            <a:r>
              <a:rPr lang="en-US" dirty="0"/>
              <a:t>Name</a:t>
            </a:r>
          </a:p>
          <a:p>
            <a:pPr algn="ctr"/>
            <a:r>
              <a:rPr lang="en-US" dirty="0"/>
              <a:t>Date</a:t>
            </a:r>
            <a:endParaRPr lang="en-KE" dirty="0"/>
          </a:p>
        </p:txBody>
      </p:sp>
    </p:spTree>
    <p:extLst>
      <p:ext uri="{BB962C8B-B14F-4D97-AF65-F5344CB8AC3E}">
        <p14:creationId xmlns:p14="http://schemas.microsoft.com/office/powerpoint/2010/main" val="2173917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70513-614D-4438-9850-114C0F6888E8}"/>
              </a:ext>
            </a:extLst>
          </p:cNvPr>
          <p:cNvSpPr>
            <a:spLocks noGrp="1"/>
          </p:cNvSpPr>
          <p:nvPr>
            <p:ph type="title"/>
          </p:nvPr>
        </p:nvSpPr>
        <p:spPr/>
        <p:txBody>
          <a:bodyPr/>
          <a:lstStyle/>
          <a:p>
            <a:pPr algn="ctr"/>
            <a:r>
              <a:rPr lang="en-US" dirty="0"/>
              <a:t>Coping with Bioterrorism</a:t>
            </a:r>
            <a:endParaRPr lang="en-KE" dirty="0"/>
          </a:p>
        </p:txBody>
      </p:sp>
      <p:pic>
        <p:nvPicPr>
          <p:cNvPr id="7" name="Picture Placeholder 6">
            <a:extLst>
              <a:ext uri="{FF2B5EF4-FFF2-40B4-BE49-F238E27FC236}">
                <a16:creationId xmlns:a16="http://schemas.microsoft.com/office/drawing/2014/main" id="{1406B71C-6CB0-4F4B-A23E-84FE63E85492}"/>
              </a:ext>
            </a:extLst>
          </p:cNvPr>
          <p:cNvPicPr>
            <a:picLocks noGrp="1" noChangeAspect="1"/>
          </p:cNvPicPr>
          <p:nvPr>
            <p:ph type="pic" idx="1"/>
          </p:nvPr>
        </p:nvPicPr>
        <p:blipFill>
          <a:blip r:embed="rId2"/>
          <a:srcRect t="23511" b="23511"/>
          <a:stretch>
            <a:fillRect/>
          </a:stretch>
        </p:blipFill>
        <p:spPr/>
      </p:pic>
      <p:sp>
        <p:nvSpPr>
          <p:cNvPr id="5" name="Text Placeholder 4">
            <a:extLst>
              <a:ext uri="{FF2B5EF4-FFF2-40B4-BE49-F238E27FC236}">
                <a16:creationId xmlns:a16="http://schemas.microsoft.com/office/drawing/2014/main" id="{980EFB97-690E-4F57-A3F5-0FC6507A44FC}"/>
              </a:ext>
            </a:extLst>
          </p:cNvPr>
          <p:cNvSpPr>
            <a:spLocks noGrp="1"/>
          </p:cNvSpPr>
          <p:nvPr>
            <p:ph type="body" sz="half" idx="2"/>
          </p:nvPr>
        </p:nvSpPr>
        <p:spPr/>
        <p:txBody>
          <a:bodyPr>
            <a:normAutofit fontScale="92500" lnSpcReduction="20000"/>
          </a:bodyPr>
          <a:lstStyle/>
          <a:p>
            <a:r>
              <a:rPr lang="en-US" sz="2400" dirty="0"/>
              <a:t>Healthcare professionals need to have adequate knowhow to cope up with bioterrorism. </a:t>
            </a:r>
            <a:endParaRPr lang="en-KE" sz="2400" dirty="0"/>
          </a:p>
        </p:txBody>
      </p:sp>
    </p:spTree>
    <p:extLst>
      <p:ext uri="{BB962C8B-B14F-4D97-AF65-F5344CB8AC3E}">
        <p14:creationId xmlns:p14="http://schemas.microsoft.com/office/powerpoint/2010/main" val="1886287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A377D-764D-432F-9C85-A6EE77841E76}"/>
              </a:ext>
            </a:extLst>
          </p:cNvPr>
          <p:cNvSpPr>
            <a:spLocks noGrp="1"/>
          </p:cNvSpPr>
          <p:nvPr>
            <p:ph type="title"/>
          </p:nvPr>
        </p:nvSpPr>
        <p:spPr/>
        <p:txBody>
          <a:bodyPr/>
          <a:lstStyle/>
          <a:p>
            <a:pPr algn="ctr"/>
            <a:r>
              <a:rPr lang="en-US" dirty="0"/>
              <a:t>Ethical Recommendations</a:t>
            </a:r>
            <a:endParaRPr lang="en-KE" dirty="0"/>
          </a:p>
        </p:txBody>
      </p:sp>
      <p:sp>
        <p:nvSpPr>
          <p:cNvPr id="3" name="Content Placeholder 2">
            <a:extLst>
              <a:ext uri="{FF2B5EF4-FFF2-40B4-BE49-F238E27FC236}">
                <a16:creationId xmlns:a16="http://schemas.microsoft.com/office/drawing/2014/main" id="{EB2A998B-1616-4E3B-8F42-A9948C051831}"/>
              </a:ext>
            </a:extLst>
          </p:cNvPr>
          <p:cNvSpPr>
            <a:spLocks noGrp="1"/>
          </p:cNvSpPr>
          <p:nvPr>
            <p:ph idx="1"/>
          </p:nvPr>
        </p:nvSpPr>
        <p:spPr/>
        <p:txBody>
          <a:bodyPr/>
          <a:lstStyle/>
          <a:p>
            <a:pPr algn="l"/>
            <a:r>
              <a:rPr lang="en-US" sz="3200" b="0" i="0" dirty="0">
                <a:solidFill>
                  <a:srgbClr val="212121"/>
                </a:solidFill>
                <a:effectLst/>
                <a:latin typeface="Noto Sans"/>
              </a:rPr>
              <a:t>Publication of papers with critical information</a:t>
            </a:r>
          </a:p>
          <a:p>
            <a:pPr algn="l"/>
            <a:r>
              <a:rPr lang="en-US" sz="3200" dirty="0">
                <a:solidFill>
                  <a:srgbClr val="212121"/>
                </a:solidFill>
                <a:latin typeface="Noto Sans"/>
              </a:rPr>
              <a:t>Restricting development of hazardous technological advancements.</a:t>
            </a:r>
            <a:endParaRPr lang="en-US" sz="3200" b="0" i="0" dirty="0">
              <a:solidFill>
                <a:srgbClr val="212121"/>
              </a:solidFill>
              <a:effectLst/>
              <a:latin typeface="Noto Sans"/>
            </a:endParaRPr>
          </a:p>
          <a:p>
            <a:pPr algn="l"/>
            <a:r>
              <a:rPr lang="en-US" sz="3200" b="0" i="0" dirty="0">
                <a:solidFill>
                  <a:srgbClr val="212121"/>
                </a:solidFill>
                <a:effectLst/>
                <a:latin typeface="Noto Sans"/>
              </a:rPr>
              <a:t>Restriction of personal freedoms.</a:t>
            </a:r>
          </a:p>
          <a:p>
            <a:pPr algn="l"/>
            <a:r>
              <a:rPr lang="en-US" sz="3200" b="0" i="0" dirty="0">
                <a:solidFill>
                  <a:srgbClr val="212121"/>
                </a:solidFill>
                <a:effectLst/>
                <a:latin typeface="Noto Sans"/>
              </a:rPr>
              <a:t>Allocation of educational resources.</a:t>
            </a:r>
          </a:p>
          <a:p>
            <a:endParaRPr lang="en-KE" dirty="0"/>
          </a:p>
        </p:txBody>
      </p:sp>
    </p:spTree>
    <p:extLst>
      <p:ext uri="{BB962C8B-B14F-4D97-AF65-F5344CB8AC3E}">
        <p14:creationId xmlns:p14="http://schemas.microsoft.com/office/powerpoint/2010/main" val="2048927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1549BBC-3035-4349-85C8-113364691E4F}"/>
              </a:ext>
            </a:extLst>
          </p:cNvPr>
          <p:cNvSpPr>
            <a:spLocks noGrp="1"/>
          </p:cNvSpPr>
          <p:nvPr>
            <p:ph type="title"/>
          </p:nvPr>
        </p:nvSpPr>
        <p:spPr/>
        <p:txBody>
          <a:bodyPr/>
          <a:lstStyle/>
          <a:p>
            <a:r>
              <a:rPr lang="en-US" dirty="0"/>
              <a:t>Challenges of Bioterrorism to Healthcare Professionals</a:t>
            </a:r>
            <a:endParaRPr lang="en-KE" dirty="0"/>
          </a:p>
        </p:txBody>
      </p:sp>
      <p:pic>
        <p:nvPicPr>
          <p:cNvPr id="8" name="Picture Placeholder 7">
            <a:extLst>
              <a:ext uri="{FF2B5EF4-FFF2-40B4-BE49-F238E27FC236}">
                <a16:creationId xmlns:a16="http://schemas.microsoft.com/office/drawing/2014/main" id="{ED215BC2-1525-4F4F-A75E-A5C56265E66D}"/>
              </a:ext>
            </a:extLst>
          </p:cNvPr>
          <p:cNvPicPr>
            <a:picLocks noGrp="1" noChangeAspect="1"/>
          </p:cNvPicPr>
          <p:nvPr>
            <p:ph type="pic" idx="1"/>
          </p:nvPr>
        </p:nvPicPr>
        <p:blipFill>
          <a:blip r:embed="rId2"/>
          <a:srcRect t="16393" b="16393"/>
          <a:stretch>
            <a:fillRect/>
          </a:stretch>
        </p:blipFill>
        <p:spPr/>
      </p:pic>
      <p:sp>
        <p:nvSpPr>
          <p:cNvPr id="6" name="Text Placeholder 5">
            <a:extLst>
              <a:ext uri="{FF2B5EF4-FFF2-40B4-BE49-F238E27FC236}">
                <a16:creationId xmlns:a16="http://schemas.microsoft.com/office/drawing/2014/main" id="{57DD0549-F93B-479D-B056-4713A57A8568}"/>
              </a:ext>
            </a:extLst>
          </p:cNvPr>
          <p:cNvSpPr>
            <a:spLocks noGrp="1"/>
          </p:cNvSpPr>
          <p:nvPr>
            <p:ph type="body" sz="half" idx="2"/>
          </p:nvPr>
        </p:nvSpPr>
        <p:spPr>
          <a:xfrm>
            <a:off x="677334" y="5367338"/>
            <a:ext cx="8596667" cy="881062"/>
          </a:xfrm>
        </p:spPr>
        <p:txBody>
          <a:bodyPr>
            <a:noAutofit/>
          </a:bodyPr>
          <a:lstStyle/>
          <a:p>
            <a:r>
              <a:rPr lang="en-US" sz="2400" dirty="0"/>
              <a:t>Lack of adequate skills and equipment is a challenge facing health professionals.</a:t>
            </a:r>
            <a:endParaRPr lang="en-KE" sz="2400" dirty="0"/>
          </a:p>
        </p:txBody>
      </p:sp>
    </p:spTree>
    <p:extLst>
      <p:ext uri="{BB962C8B-B14F-4D97-AF65-F5344CB8AC3E}">
        <p14:creationId xmlns:p14="http://schemas.microsoft.com/office/powerpoint/2010/main" val="1157232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5171E-B9BD-4E8D-8C03-66093095797A}"/>
              </a:ext>
            </a:extLst>
          </p:cNvPr>
          <p:cNvSpPr>
            <a:spLocks noGrp="1"/>
          </p:cNvSpPr>
          <p:nvPr>
            <p:ph type="title"/>
          </p:nvPr>
        </p:nvSpPr>
        <p:spPr/>
        <p:txBody>
          <a:bodyPr/>
          <a:lstStyle/>
          <a:p>
            <a:r>
              <a:rPr lang="en-US" dirty="0"/>
              <a:t>Nursing Challenges from Bioterrorism</a:t>
            </a:r>
            <a:endParaRPr lang="en-KE" dirty="0"/>
          </a:p>
        </p:txBody>
      </p:sp>
      <p:sp>
        <p:nvSpPr>
          <p:cNvPr id="3" name="Content Placeholder 2">
            <a:extLst>
              <a:ext uri="{FF2B5EF4-FFF2-40B4-BE49-F238E27FC236}">
                <a16:creationId xmlns:a16="http://schemas.microsoft.com/office/drawing/2014/main" id="{41B8A33C-5F26-43F8-844F-AE85C11B0C0E}"/>
              </a:ext>
            </a:extLst>
          </p:cNvPr>
          <p:cNvSpPr>
            <a:spLocks noGrp="1"/>
          </p:cNvSpPr>
          <p:nvPr>
            <p:ph idx="1"/>
          </p:nvPr>
        </p:nvSpPr>
        <p:spPr>
          <a:xfrm>
            <a:off x="677334" y="2160589"/>
            <a:ext cx="8596668" cy="4697411"/>
          </a:xfrm>
        </p:spPr>
        <p:txBody>
          <a:bodyPr/>
          <a:lstStyle/>
          <a:p>
            <a:pPr algn="l"/>
            <a:r>
              <a:rPr lang="en-US" sz="3200" b="0" i="0" dirty="0">
                <a:solidFill>
                  <a:srgbClr val="212121"/>
                </a:solidFill>
                <a:effectLst/>
                <a:latin typeface="Noto Sans"/>
              </a:rPr>
              <a:t>Lack of healthcare education in coping with emergency situations in bioterrorism. </a:t>
            </a:r>
          </a:p>
          <a:p>
            <a:pPr algn="l"/>
            <a:r>
              <a:rPr lang="en-US" sz="3200" dirty="0">
                <a:solidFill>
                  <a:srgbClr val="212121"/>
                </a:solidFill>
                <a:latin typeface="Noto Sans"/>
              </a:rPr>
              <a:t>Inadequate resources for nurses.</a:t>
            </a:r>
          </a:p>
          <a:p>
            <a:pPr algn="l"/>
            <a:r>
              <a:rPr lang="en-US" sz="3200" b="0" i="0" dirty="0">
                <a:solidFill>
                  <a:srgbClr val="212121"/>
                </a:solidFill>
                <a:effectLst/>
                <a:latin typeface="Noto Sans"/>
              </a:rPr>
              <a:t>Family needs </a:t>
            </a:r>
            <a:r>
              <a:rPr lang="en-US" sz="3200" dirty="0">
                <a:solidFill>
                  <a:srgbClr val="212121"/>
                </a:solidFill>
                <a:latin typeface="Noto Sans"/>
              </a:rPr>
              <a:t>comes first.</a:t>
            </a:r>
          </a:p>
          <a:p>
            <a:pPr algn="l"/>
            <a:r>
              <a:rPr lang="en-US" sz="3200" b="0" i="0" dirty="0">
                <a:solidFill>
                  <a:srgbClr val="212121"/>
                </a:solidFill>
                <a:effectLst/>
                <a:latin typeface="Noto Sans"/>
              </a:rPr>
              <a:t>Fear for safety by healthcare personnel.</a:t>
            </a:r>
          </a:p>
          <a:p>
            <a:endParaRPr lang="en-KE" dirty="0"/>
          </a:p>
        </p:txBody>
      </p:sp>
    </p:spTree>
    <p:extLst>
      <p:ext uri="{BB962C8B-B14F-4D97-AF65-F5344CB8AC3E}">
        <p14:creationId xmlns:p14="http://schemas.microsoft.com/office/powerpoint/2010/main" val="4233854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9CABF-EB65-4CD7-834A-C85A7E95E88D}"/>
              </a:ext>
            </a:extLst>
          </p:cNvPr>
          <p:cNvSpPr>
            <a:spLocks noGrp="1"/>
          </p:cNvSpPr>
          <p:nvPr>
            <p:ph type="title"/>
          </p:nvPr>
        </p:nvSpPr>
        <p:spPr/>
        <p:txBody>
          <a:bodyPr/>
          <a:lstStyle/>
          <a:p>
            <a:pPr algn="ctr"/>
            <a:r>
              <a:rPr lang="en-US" dirty="0"/>
              <a:t>Solutions Challenges of bioterrorism in Nursing</a:t>
            </a:r>
            <a:endParaRPr lang="en-KE" dirty="0"/>
          </a:p>
        </p:txBody>
      </p:sp>
      <p:sp>
        <p:nvSpPr>
          <p:cNvPr id="3" name="Content Placeholder 2">
            <a:extLst>
              <a:ext uri="{FF2B5EF4-FFF2-40B4-BE49-F238E27FC236}">
                <a16:creationId xmlns:a16="http://schemas.microsoft.com/office/drawing/2014/main" id="{03DC6D0B-F853-4DAF-8C9C-51CC2F58BCE7}"/>
              </a:ext>
            </a:extLst>
          </p:cNvPr>
          <p:cNvSpPr>
            <a:spLocks noGrp="1"/>
          </p:cNvSpPr>
          <p:nvPr>
            <p:ph idx="1"/>
          </p:nvPr>
        </p:nvSpPr>
        <p:spPr>
          <a:xfrm>
            <a:off x="677334" y="2160589"/>
            <a:ext cx="8596668" cy="4697411"/>
          </a:xfrm>
        </p:spPr>
        <p:txBody>
          <a:bodyPr>
            <a:normAutofit lnSpcReduction="10000"/>
          </a:bodyPr>
          <a:lstStyle/>
          <a:p>
            <a:pPr>
              <a:lnSpc>
                <a:spcPct val="107000"/>
              </a:lnSpc>
              <a:spcAft>
                <a:spcPts val="80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Training of Health Professionals</a:t>
            </a:r>
          </a:p>
          <a:p>
            <a:pPr>
              <a:lnSpc>
                <a:spcPct val="107000"/>
              </a:lnSpc>
              <a:spcAft>
                <a:spcPts val="80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Improve the education in health teaching institutions</a:t>
            </a:r>
          </a:p>
          <a:p>
            <a:pPr>
              <a:lnSpc>
                <a:spcPct val="107000"/>
              </a:lnSpc>
              <a:spcAft>
                <a:spcPts val="80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Adequate Financing</a:t>
            </a:r>
          </a:p>
          <a:p>
            <a:pPr>
              <a:lnSpc>
                <a:spcPct val="107000"/>
              </a:lnSpc>
              <a:spcAft>
                <a:spcPts val="80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Childcare programs to assist healthcare providers.</a:t>
            </a:r>
            <a:endParaRPr lang="en-KE"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Safety Assurance of health personnel.</a:t>
            </a:r>
            <a:endParaRPr lang="en-KE"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3900564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9A19E-01E2-40FC-B8AD-07D3F31791B3}"/>
              </a:ext>
            </a:extLst>
          </p:cNvPr>
          <p:cNvSpPr>
            <a:spLocks noGrp="1"/>
          </p:cNvSpPr>
          <p:nvPr>
            <p:ph type="title"/>
          </p:nvPr>
        </p:nvSpPr>
        <p:spPr/>
        <p:txBody>
          <a:bodyPr/>
          <a:lstStyle/>
          <a:p>
            <a:pPr algn="ctr"/>
            <a:r>
              <a:rPr lang="en-US" dirty="0"/>
              <a:t>Vaccine Development</a:t>
            </a:r>
            <a:endParaRPr lang="en-KE" dirty="0"/>
          </a:p>
        </p:txBody>
      </p:sp>
      <p:sp>
        <p:nvSpPr>
          <p:cNvPr id="3" name="Content Placeholder 2">
            <a:extLst>
              <a:ext uri="{FF2B5EF4-FFF2-40B4-BE49-F238E27FC236}">
                <a16:creationId xmlns:a16="http://schemas.microsoft.com/office/drawing/2014/main" id="{1F220F34-6FC6-443E-BDAF-66DA1CDF2216}"/>
              </a:ext>
            </a:extLst>
          </p:cNvPr>
          <p:cNvSpPr>
            <a:spLocks noGrp="1"/>
          </p:cNvSpPr>
          <p:nvPr>
            <p:ph idx="1"/>
          </p:nvPr>
        </p:nvSpPr>
        <p:spPr>
          <a:xfrm>
            <a:off x="490330" y="2160589"/>
            <a:ext cx="8481392" cy="4697411"/>
          </a:xfrm>
        </p:spPr>
        <p:txBody>
          <a:bodyPr>
            <a:normAutofit/>
          </a:bodyPr>
          <a:lstStyle/>
          <a:p>
            <a:pPr>
              <a:lnSpc>
                <a:spcPct val="107000"/>
              </a:lnSpc>
              <a:spcAft>
                <a:spcPts val="80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Vaccine Development</a:t>
            </a:r>
          </a:p>
          <a:p>
            <a:pPr lvl="1"/>
            <a:r>
              <a:rPr lang="en-US" sz="3200" dirty="0"/>
              <a:t>Medical strategy</a:t>
            </a:r>
          </a:p>
          <a:p>
            <a:pPr lvl="1"/>
            <a:r>
              <a:rPr lang="en-US" sz="3200" dirty="0"/>
              <a:t>Time for vaccine development</a:t>
            </a:r>
            <a:endParaRPr lang="en-US" sz="32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Challenges of vaccinology </a:t>
            </a:r>
            <a:endParaRPr lang="en-KE"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21970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8DD71-09D1-4438-94B6-7FDFE6E37EF4}"/>
              </a:ext>
            </a:extLst>
          </p:cNvPr>
          <p:cNvSpPr>
            <a:spLocks noGrp="1"/>
          </p:cNvSpPr>
          <p:nvPr>
            <p:ph type="title"/>
          </p:nvPr>
        </p:nvSpPr>
        <p:spPr/>
        <p:txBody>
          <a:bodyPr/>
          <a:lstStyle/>
          <a:p>
            <a:pPr algn="ctr"/>
            <a:r>
              <a:rPr lang="en-US" dirty="0"/>
              <a:t>Solution to challenges against Vaccinology</a:t>
            </a:r>
            <a:endParaRPr lang="en-KE" dirty="0"/>
          </a:p>
        </p:txBody>
      </p:sp>
      <p:sp>
        <p:nvSpPr>
          <p:cNvPr id="3" name="Content Placeholder 2">
            <a:extLst>
              <a:ext uri="{FF2B5EF4-FFF2-40B4-BE49-F238E27FC236}">
                <a16:creationId xmlns:a16="http://schemas.microsoft.com/office/drawing/2014/main" id="{AC97DBEB-205F-4F3A-9F51-542A7FB4F7DF}"/>
              </a:ext>
            </a:extLst>
          </p:cNvPr>
          <p:cNvSpPr>
            <a:spLocks noGrp="1"/>
          </p:cNvSpPr>
          <p:nvPr>
            <p:ph idx="1"/>
          </p:nvPr>
        </p:nvSpPr>
        <p:spPr>
          <a:xfrm>
            <a:off x="463826" y="2160589"/>
            <a:ext cx="8494644" cy="4697411"/>
          </a:xfrm>
        </p:spPr>
        <p:txBody>
          <a:bodyPr>
            <a:normAutofit fontScale="92500" lnSpcReduction="20000"/>
          </a:bodyPr>
          <a:lstStyle/>
          <a:p>
            <a:r>
              <a:rPr lang="en-US" sz="3200" dirty="0">
                <a:effectLst/>
                <a:latin typeface="Times New Roman" panose="02020603050405020304" pitchFamily="18" charset="0"/>
                <a:ea typeface="Calibri" panose="020F0502020204030204" pitchFamily="34" charset="0"/>
                <a:cs typeface="Times New Roman" panose="02020603050405020304" pitchFamily="18" charset="0"/>
              </a:rPr>
              <a:t>Establishment of genome. </a:t>
            </a:r>
            <a:endParaRPr lang="en-KE" sz="32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07000"/>
              </a:lnSpc>
              <a:spcBef>
                <a:spcPts val="830"/>
              </a:spcBef>
              <a:spcAft>
                <a:spcPts val="830"/>
              </a:spcAft>
            </a:pP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Establishment of vaccines which are on the basis of DNA. </a:t>
            </a:r>
            <a:endParaRPr lang="en-KE" sz="32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07000"/>
              </a:lnSpc>
              <a:spcBef>
                <a:spcPts val="830"/>
              </a:spcBef>
              <a:spcAft>
                <a:spcPts val="830"/>
              </a:spcAft>
            </a:pP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need for additional effective adjuvants. </a:t>
            </a:r>
            <a:endParaRPr lang="en-KE" sz="32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07000"/>
              </a:lnSpc>
              <a:spcBef>
                <a:spcPts val="830"/>
              </a:spcBef>
              <a:spcAft>
                <a:spcPts val="830"/>
              </a:spcAft>
            </a:pP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Exploration of vaccines development against vaccines</a:t>
            </a:r>
            <a:endParaRPr lang="en-KE" sz="32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07000"/>
              </a:lnSpc>
              <a:spcBef>
                <a:spcPts val="830"/>
              </a:spcBef>
              <a:spcAft>
                <a:spcPts val="830"/>
              </a:spcAft>
            </a:pP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Improvement of vaccines that of already known agents</a:t>
            </a:r>
            <a:endParaRPr lang="en-KE" sz="3200" dirty="0">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07000"/>
              </a:lnSpc>
              <a:spcBef>
                <a:spcPts val="830"/>
              </a:spcBef>
              <a:spcAft>
                <a:spcPts val="830"/>
              </a:spcAft>
            </a:pPr>
            <a:r>
              <a:rPr lang="en-US" sz="3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Better models for the vaccines testing. </a:t>
            </a:r>
            <a:endParaRPr lang="en-KE"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1286738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BB1B2-F6EF-4C2A-B913-BD6B947E607C}"/>
              </a:ext>
            </a:extLst>
          </p:cNvPr>
          <p:cNvSpPr>
            <a:spLocks noGrp="1"/>
          </p:cNvSpPr>
          <p:nvPr>
            <p:ph type="title"/>
          </p:nvPr>
        </p:nvSpPr>
        <p:spPr/>
        <p:txBody>
          <a:bodyPr/>
          <a:lstStyle/>
          <a:p>
            <a:pPr algn="ctr"/>
            <a:r>
              <a:rPr lang="en-US" dirty="0"/>
              <a:t>Preparation of hospitals of bioterrorism Response </a:t>
            </a:r>
            <a:endParaRPr lang="en-KE" dirty="0"/>
          </a:p>
        </p:txBody>
      </p:sp>
      <p:sp>
        <p:nvSpPr>
          <p:cNvPr id="3" name="Content Placeholder 2">
            <a:extLst>
              <a:ext uri="{FF2B5EF4-FFF2-40B4-BE49-F238E27FC236}">
                <a16:creationId xmlns:a16="http://schemas.microsoft.com/office/drawing/2014/main" id="{5EC0E940-4AE0-4B2E-81EA-F9144C67D3DD}"/>
              </a:ext>
            </a:extLst>
          </p:cNvPr>
          <p:cNvSpPr>
            <a:spLocks noGrp="1"/>
          </p:cNvSpPr>
          <p:nvPr>
            <p:ph idx="1"/>
          </p:nvPr>
        </p:nvSpPr>
        <p:spPr>
          <a:xfrm>
            <a:off x="477078" y="2160589"/>
            <a:ext cx="8796924" cy="4697411"/>
          </a:xfrm>
        </p:spPr>
        <p:txBody>
          <a:bodyPr/>
          <a:lstStyle/>
          <a:p>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system of healthcare in U.S has majored on the efficiency of the system in the past. Certain redundancies in the system have however been done away with through various strategies such as the decreasing the number of physicians in the various practices among others. </a:t>
            </a:r>
          </a:p>
          <a:p>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budgetary allocation on matter like epidemics have been reduced considering the fact that few cases have been experienced in the same regard. </a:t>
            </a:r>
          </a:p>
          <a:p>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efficiency of the systems will be determined on the ability of the systems to deal with the predictable or even unpredictable health problems (</a:t>
            </a:r>
            <a:r>
              <a:rPr lang="en-US" b="0" i="0" dirty="0" err="1">
                <a:solidFill>
                  <a:srgbClr val="222222"/>
                </a:solidFill>
                <a:effectLst/>
                <a:latin typeface="Times New Roman" panose="02020603050405020304" pitchFamily="18" charset="0"/>
                <a:cs typeface="Times New Roman" panose="02020603050405020304" pitchFamily="18" charset="0"/>
              </a:rPr>
              <a:t>Belojevic</a:t>
            </a:r>
            <a:r>
              <a:rPr lang="en-US" b="0" i="0" dirty="0">
                <a:solidFill>
                  <a:srgbClr val="222222"/>
                </a:solidFill>
                <a:effectLst/>
                <a:latin typeface="Times New Roman" panose="02020603050405020304" pitchFamily="18" charset="0"/>
                <a:cs typeface="Times New Roman" panose="02020603050405020304" pitchFamily="18" charset="0"/>
              </a:rPr>
              <a:t>, 2018)</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However, in most cases there is lack of resilience when it comes to unpredictable cases of outbreaks which might be caused by bioterrorism. </a:t>
            </a:r>
          </a:p>
          <a:p>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Therefore, there is a challenge that calls for capacity creation of on demand in helping coping with large demands of the infrastructures in the healthcare without destruction of resources usage. </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31767732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0DFDE-B25F-463C-8433-3FBC9175F193}"/>
              </a:ext>
            </a:extLst>
          </p:cNvPr>
          <p:cNvSpPr>
            <a:spLocks noGrp="1"/>
          </p:cNvSpPr>
          <p:nvPr>
            <p:ph type="title"/>
          </p:nvPr>
        </p:nvSpPr>
        <p:spPr/>
        <p:txBody>
          <a:bodyPr/>
          <a:lstStyle/>
          <a:p>
            <a:pPr algn="ctr"/>
            <a:r>
              <a:rPr lang="en-US" dirty="0"/>
              <a:t>Conclusion</a:t>
            </a:r>
            <a:endParaRPr lang="en-KE" dirty="0"/>
          </a:p>
        </p:txBody>
      </p:sp>
      <p:sp>
        <p:nvSpPr>
          <p:cNvPr id="3" name="Content Placeholder 2">
            <a:extLst>
              <a:ext uri="{FF2B5EF4-FFF2-40B4-BE49-F238E27FC236}">
                <a16:creationId xmlns:a16="http://schemas.microsoft.com/office/drawing/2014/main" id="{C23943FE-39AB-441B-AAD0-095E56D3B5EA}"/>
              </a:ext>
            </a:extLst>
          </p:cNvPr>
          <p:cNvSpPr>
            <a:spLocks noGrp="1"/>
          </p:cNvSpPr>
          <p:nvPr>
            <p:ph idx="1"/>
          </p:nvPr>
        </p:nvSpPr>
        <p:spPr>
          <a:xfrm>
            <a:off x="463826" y="2160589"/>
            <a:ext cx="8810176" cy="4697411"/>
          </a:xfrm>
        </p:spPr>
        <p:txBody>
          <a:bodyPr>
            <a:normAutofit/>
          </a:bodyPr>
          <a:lstStyle/>
          <a:p>
            <a:r>
              <a:rPr lang="en-US" sz="2000" b="0" i="0" dirty="0">
                <a:solidFill>
                  <a:srgbClr val="000000"/>
                </a:solidFill>
                <a:effectLst/>
                <a:latin typeface="Times New Roman" panose="02020603050405020304" pitchFamily="18" charset="0"/>
              </a:rPr>
              <a:t>In conclusion, bioterrorism poses a major challenge not only in the healthcare sector especially in the departments such as the emergency. These departments mostly have a maximum capacity in the utilization. </a:t>
            </a:r>
          </a:p>
          <a:p>
            <a:r>
              <a:rPr lang="en-US" sz="2000" b="0" i="0" dirty="0">
                <a:solidFill>
                  <a:srgbClr val="000000"/>
                </a:solidFill>
                <a:effectLst/>
                <a:latin typeface="Times New Roman" panose="02020603050405020304" pitchFamily="18" charset="0"/>
              </a:rPr>
              <a:t>There is </a:t>
            </a:r>
            <a:r>
              <a:rPr lang="en-US" sz="2000" b="0" i="0" dirty="0">
                <a:solidFill>
                  <a:srgbClr val="000000"/>
                </a:solidFill>
                <a:effectLst/>
                <a:latin typeface="Times New Roman" panose="02020603050405020304" pitchFamily="18" charset="0"/>
                <a:cs typeface="Times New Roman" panose="02020603050405020304" pitchFamily="18" charset="0"/>
              </a:rPr>
              <a:t>existence of capabilities which aids in reduction of workload. There are cases of delayed surgery or other forms of treatments whereas cases that require urgent attention are triaged. </a:t>
            </a:r>
            <a:r>
              <a:rPr lang="en-US" sz="2000" dirty="0">
                <a:solidFill>
                  <a:srgbClr val="000000"/>
                </a:solidFill>
                <a:latin typeface="Times New Roman" panose="02020603050405020304" pitchFamily="18" charset="0"/>
                <a:cs typeface="Times New Roman" panose="02020603050405020304" pitchFamily="18" charset="0"/>
              </a:rPr>
              <a:t> </a:t>
            </a:r>
          </a:p>
          <a:p>
            <a:r>
              <a:rPr lang="en-US" sz="2000" dirty="0">
                <a:solidFill>
                  <a:srgbClr val="000000"/>
                </a:solidFill>
                <a:latin typeface="Times New Roman" panose="02020603050405020304" pitchFamily="18" charset="0"/>
                <a:cs typeface="Times New Roman" panose="02020603050405020304" pitchFamily="18" charset="0"/>
              </a:rPr>
              <a:t>There is need for patients to be given necessary care in order to avoid deterioration of their health conditions (</a:t>
            </a:r>
            <a:r>
              <a:rPr lang="en-US" sz="2000" b="0" i="0" dirty="0">
                <a:solidFill>
                  <a:srgbClr val="222222"/>
                </a:solidFill>
                <a:effectLst/>
                <a:latin typeface="Times New Roman" panose="02020603050405020304" pitchFamily="18" charset="0"/>
                <a:cs typeface="Times New Roman" panose="02020603050405020304" pitchFamily="18" charset="0"/>
              </a:rPr>
              <a:t>National Research Council, 2003)</a:t>
            </a:r>
            <a:r>
              <a:rPr lang="en-US" sz="2000" dirty="0">
                <a:solidFill>
                  <a:srgbClr val="000000"/>
                </a:solidFill>
                <a:latin typeface="Times New Roman" panose="02020603050405020304" pitchFamily="18" charset="0"/>
                <a:cs typeface="Times New Roman" panose="02020603050405020304" pitchFamily="18" charset="0"/>
              </a:rPr>
              <a:t>. In other instances medical personnel could be forced to extend their working hours. </a:t>
            </a:r>
          </a:p>
          <a:p>
            <a:r>
              <a:rPr lang="en-US" sz="2000" dirty="0">
                <a:solidFill>
                  <a:srgbClr val="000000"/>
                </a:solidFill>
                <a:latin typeface="Times New Roman" panose="02020603050405020304" pitchFamily="18" charset="0"/>
                <a:cs typeface="Times New Roman" panose="02020603050405020304" pitchFamily="18" charset="0"/>
              </a:rPr>
              <a:t>Bioterrorism therefore has a major effect in the medical practi</a:t>
            </a:r>
            <a:r>
              <a:rPr lang="en-US" sz="2000" dirty="0">
                <a:solidFill>
                  <a:srgbClr val="000000"/>
                </a:solidFill>
                <a:latin typeface="Times New Roman" panose="02020603050405020304" pitchFamily="18" charset="0"/>
              </a:rPr>
              <a:t>ce sector which requires adequate attention. </a:t>
            </a:r>
            <a:endParaRPr lang="en-US" sz="20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852057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02DF0-D131-4E99-AABA-BC44AA0B6933}"/>
              </a:ext>
            </a:extLst>
          </p:cNvPr>
          <p:cNvSpPr>
            <a:spLocks noGrp="1"/>
          </p:cNvSpPr>
          <p:nvPr>
            <p:ph type="title"/>
          </p:nvPr>
        </p:nvSpPr>
        <p:spPr/>
        <p:txBody>
          <a:bodyPr/>
          <a:lstStyle/>
          <a:p>
            <a:pPr algn="ctr"/>
            <a:r>
              <a:rPr lang="en-US" dirty="0"/>
              <a:t>References </a:t>
            </a:r>
            <a:endParaRPr lang="en-KE" dirty="0"/>
          </a:p>
        </p:txBody>
      </p:sp>
      <p:sp>
        <p:nvSpPr>
          <p:cNvPr id="3" name="Content Placeholder 2">
            <a:extLst>
              <a:ext uri="{FF2B5EF4-FFF2-40B4-BE49-F238E27FC236}">
                <a16:creationId xmlns:a16="http://schemas.microsoft.com/office/drawing/2014/main" id="{7D937A3D-7BF5-4107-8387-4954B7E17D5E}"/>
              </a:ext>
            </a:extLst>
          </p:cNvPr>
          <p:cNvSpPr>
            <a:spLocks noGrp="1"/>
          </p:cNvSpPr>
          <p:nvPr>
            <p:ph idx="1"/>
          </p:nvPr>
        </p:nvSpPr>
        <p:spPr>
          <a:xfrm>
            <a:off x="450574" y="2160589"/>
            <a:ext cx="8596668" cy="4697411"/>
          </a:xfrm>
        </p:spPr>
        <p:txBody>
          <a:bodyPr/>
          <a:lstStyle/>
          <a:p>
            <a:r>
              <a:rPr lang="en-US" b="0" i="0" dirty="0">
                <a:solidFill>
                  <a:srgbClr val="222222"/>
                </a:solidFill>
                <a:effectLst/>
                <a:latin typeface="Arial" panose="020B0604020202020204" pitchFamily="34" charset="0"/>
              </a:rPr>
              <a:t>National Research Council. (2003). Countering Bioterrorism: The Role of Science and Technology.</a:t>
            </a:r>
          </a:p>
          <a:p>
            <a:r>
              <a:rPr lang="en-US" b="0" i="0" dirty="0" err="1">
                <a:solidFill>
                  <a:srgbClr val="222222"/>
                </a:solidFill>
                <a:effectLst/>
                <a:latin typeface="Arial" panose="020B0604020202020204" pitchFamily="34" charset="0"/>
              </a:rPr>
              <a:t>Belojevic</a:t>
            </a:r>
            <a:r>
              <a:rPr lang="en-US" b="0" i="0" dirty="0">
                <a:solidFill>
                  <a:srgbClr val="222222"/>
                </a:solidFill>
                <a:effectLst/>
                <a:latin typeface="Arial" panose="020B0604020202020204" pitchFamily="34" charset="0"/>
              </a:rPr>
              <a:t>, G. (2018). Comparison of the Available Methods of Differentiation Between a Biological Attack and Other Epidemics. In </a:t>
            </a:r>
            <a:r>
              <a:rPr lang="en-US" b="0" i="1" dirty="0" err="1">
                <a:solidFill>
                  <a:srgbClr val="222222"/>
                </a:solidFill>
                <a:effectLst/>
                <a:latin typeface="Arial" panose="020B0604020202020204" pitchFamily="34" charset="0"/>
              </a:rPr>
              <a:t>Defence</a:t>
            </a:r>
            <a:r>
              <a:rPr lang="en-US" b="0" i="1" dirty="0">
                <a:solidFill>
                  <a:srgbClr val="222222"/>
                </a:solidFill>
                <a:effectLst/>
                <a:latin typeface="Arial" panose="020B0604020202020204" pitchFamily="34" charset="0"/>
              </a:rPr>
              <a:t> Against Bioterrorism</a:t>
            </a:r>
            <a:r>
              <a:rPr lang="en-US" b="0" i="0" dirty="0">
                <a:solidFill>
                  <a:srgbClr val="222222"/>
                </a:solidFill>
                <a:effectLst/>
                <a:latin typeface="Arial" panose="020B0604020202020204" pitchFamily="34" charset="0"/>
              </a:rPr>
              <a:t> (pp. 75-93). Springer, Dordrecht.</a:t>
            </a:r>
          </a:p>
          <a:p>
            <a:r>
              <a:rPr lang="en-US" b="0" i="0" dirty="0" err="1">
                <a:solidFill>
                  <a:srgbClr val="222222"/>
                </a:solidFill>
                <a:effectLst/>
                <a:latin typeface="Arial" panose="020B0604020202020204" pitchFamily="34" charset="0"/>
              </a:rPr>
              <a:t>Rebmann</a:t>
            </a:r>
            <a:r>
              <a:rPr lang="en-US" b="0" i="0" dirty="0">
                <a:solidFill>
                  <a:srgbClr val="222222"/>
                </a:solidFill>
                <a:effectLst/>
                <a:latin typeface="Arial" panose="020B0604020202020204" pitchFamily="34" charset="0"/>
              </a:rPr>
              <a:t>, T. (2006). Defining bioterrorism preparedness for nurses: concept analysis. </a:t>
            </a:r>
            <a:r>
              <a:rPr lang="en-US" b="0" i="1" dirty="0">
                <a:solidFill>
                  <a:srgbClr val="222222"/>
                </a:solidFill>
                <a:effectLst/>
                <a:latin typeface="Arial" panose="020B0604020202020204" pitchFamily="34" charset="0"/>
              </a:rPr>
              <a:t>Journal of advanced nursing</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54</a:t>
            </a:r>
            <a:r>
              <a:rPr lang="en-US" b="0" i="0" dirty="0">
                <a:solidFill>
                  <a:srgbClr val="222222"/>
                </a:solidFill>
                <a:effectLst/>
                <a:latin typeface="Arial" panose="020B0604020202020204" pitchFamily="34" charset="0"/>
              </a:rPr>
              <a:t>(5), 623-632.</a:t>
            </a:r>
          </a:p>
          <a:p>
            <a:r>
              <a:rPr lang="en-US" b="0" i="0" dirty="0">
                <a:solidFill>
                  <a:srgbClr val="222222"/>
                </a:solidFill>
                <a:effectLst/>
                <a:latin typeface="Arial" panose="020B0604020202020204" pitchFamily="34" charset="0"/>
              </a:rPr>
              <a:t>Jones, T. (2002). Bioterrorism Preparedness—What Progress has Congress Made Since September 2001?. </a:t>
            </a:r>
            <a:r>
              <a:rPr lang="en-US" b="0" i="1" dirty="0">
                <a:solidFill>
                  <a:srgbClr val="222222"/>
                </a:solidFill>
                <a:effectLst/>
                <a:latin typeface="Arial" panose="020B0604020202020204" pitchFamily="34" charset="0"/>
              </a:rPr>
              <a:t>Policy, Politics, &amp; Nursing Practice</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3</a:t>
            </a:r>
            <a:r>
              <a:rPr lang="en-US" b="0" i="0" dirty="0">
                <a:solidFill>
                  <a:srgbClr val="222222"/>
                </a:solidFill>
                <a:effectLst/>
                <a:latin typeface="Arial" panose="020B0604020202020204" pitchFamily="34" charset="0"/>
              </a:rPr>
              <a:t>(3), 217-219.</a:t>
            </a:r>
          </a:p>
          <a:p>
            <a:r>
              <a:rPr lang="en-US" b="0" i="0" dirty="0">
                <a:solidFill>
                  <a:srgbClr val="222222"/>
                </a:solidFill>
                <a:effectLst/>
                <a:latin typeface="Arial" panose="020B0604020202020204" pitchFamily="34" charset="0"/>
              </a:rPr>
              <a:t>Bork, C. E., &amp; </a:t>
            </a:r>
            <a:r>
              <a:rPr lang="en-US" b="0" i="0" dirty="0" err="1">
                <a:solidFill>
                  <a:srgbClr val="222222"/>
                </a:solidFill>
                <a:effectLst/>
                <a:latin typeface="Arial" panose="020B0604020202020204" pitchFamily="34" charset="0"/>
              </a:rPr>
              <a:t>Rega</a:t>
            </a:r>
            <a:r>
              <a:rPr lang="en-US" b="0" i="0" dirty="0">
                <a:solidFill>
                  <a:srgbClr val="222222"/>
                </a:solidFill>
                <a:effectLst/>
                <a:latin typeface="Arial" panose="020B0604020202020204" pitchFamily="34" charset="0"/>
              </a:rPr>
              <a:t>, P. P. (2012). An assessment of nurses’ knowledge of botulism. </a:t>
            </a:r>
            <a:r>
              <a:rPr lang="en-US" b="0" i="1" dirty="0">
                <a:solidFill>
                  <a:srgbClr val="222222"/>
                </a:solidFill>
                <a:effectLst/>
                <a:latin typeface="Arial" panose="020B0604020202020204" pitchFamily="34" charset="0"/>
              </a:rPr>
              <a:t>Public Health Nursing</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29</a:t>
            </a:r>
            <a:r>
              <a:rPr lang="en-US" b="0" i="0" dirty="0">
                <a:solidFill>
                  <a:srgbClr val="222222"/>
                </a:solidFill>
                <a:effectLst/>
                <a:latin typeface="Arial" panose="020B0604020202020204" pitchFamily="34" charset="0"/>
              </a:rPr>
              <a:t>(2), 168-174.</a:t>
            </a:r>
            <a:endParaRPr lang="en-KE" dirty="0"/>
          </a:p>
        </p:txBody>
      </p:sp>
    </p:spTree>
    <p:extLst>
      <p:ext uri="{BB962C8B-B14F-4D97-AF65-F5344CB8AC3E}">
        <p14:creationId xmlns:p14="http://schemas.microsoft.com/office/powerpoint/2010/main" val="3461000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84C199-879D-47EC-9D8A-26719913262F}"/>
              </a:ext>
            </a:extLst>
          </p:cNvPr>
          <p:cNvSpPr>
            <a:spLocks noGrp="1"/>
          </p:cNvSpPr>
          <p:nvPr>
            <p:ph type="title"/>
          </p:nvPr>
        </p:nvSpPr>
        <p:spPr/>
        <p:txBody>
          <a:bodyPr/>
          <a:lstStyle/>
          <a:p>
            <a:pPr algn="ctr"/>
            <a:r>
              <a:rPr lang="en-US" dirty="0"/>
              <a:t>Bioterrorism Description in Nursing</a:t>
            </a:r>
            <a:endParaRPr lang="en-KE" dirty="0"/>
          </a:p>
        </p:txBody>
      </p:sp>
      <p:pic>
        <p:nvPicPr>
          <p:cNvPr id="8" name="Picture Placeholder 7">
            <a:extLst>
              <a:ext uri="{FF2B5EF4-FFF2-40B4-BE49-F238E27FC236}">
                <a16:creationId xmlns:a16="http://schemas.microsoft.com/office/drawing/2014/main" id="{04228403-4017-4615-8C89-61782FEE008F}"/>
              </a:ext>
            </a:extLst>
          </p:cNvPr>
          <p:cNvPicPr>
            <a:picLocks noGrp="1" noChangeAspect="1"/>
          </p:cNvPicPr>
          <p:nvPr>
            <p:ph type="pic" idx="1"/>
          </p:nvPr>
        </p:nvPicPr>
        <p:blipFill>
          <a:blip r:embed="rId2"/>
          <a:srcRect t="10065" b="10065"/>
          <a:stretch>
            <a:fillRect/>
          </a:stretch>
        </p:blipFill>
        <p:spPr/>
      </p:pic>
      <p:sp>
        <p:nvSpPr>
          <p:cNvPr id="6" name="Text Placeholder 5">
            <a:extLst>
              <a:ext uri="{FF2B5EF4-FFF2-40B4-BE49-F238E27FC236}">
                <a16:creationId xmlns:a16="http://schemas.microsoft.com/office/drawing/2014/main" id="{4F3D94B6-3AB7-4630-9612-E583E80C3951}"/>
              </a:ext>
            </a:extLst>
          </p:cNvPr>
          <p:cNvSpPr>
            <a:spLocks noGrp="1"/>
          </p:cNvSpPr>
          <p:nvPr>
            <p:ph type="body" sz="half" idx="2"/>
          </p:nvPr>
        </p:nvSpPr>
        <p:spPr>
          <a:xfrm>
            <a:off x="677334" y="5367337"/>
            <a:ext cx="8596667" cy="772205"/>
          </a:xfrm>
        </p:spPr>
        <p:txBody>
          <a:bodyPr>
            <a:noAutofit/>
          </a:bodyPr>
          <a:lstStyle/>
          <a:p>
            <a:r>
              <a:rPr lang="en-US" sz="2400" dirty="0"/>
              <a:t>Bioterrorism in nursing is an ethical aspect in nursing that may raise ethical dilemma to healthcare professionals.  </a:t>
            </a:r>
            <a:endParaRPr lang="en-KE" sz="2400" dirty="0"/>
          </a:p>
        </p:txBody>
      </p:sp>
    </p:spTree>
    <p:extLst>
      <p:ext uri="{BB962C8B-B14F-4D97-AF65-F5344CB8AC3E}">
        <p14:creationId xmlns:p14="http://schemas.microsoft.com/office/powerpoint/2010/main" val="42826211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B105B-988F-4DA2-9C3B-178138294EF7}"/>
              </a:ext>
            </a:extLst>
          </p:cNvPr>
          <p:cNvSpPr>
            <a:spLocks noGrp="1"/>
          </p:cNvSpPr>
          <p:nvPr>
            <p:ph type="title"/>
          </p:nvPr>
        </p:nvSpPr>
        <p:spPr/>
        <p:txBody>
          <a:bodyPr/>
          <a:lstStyle/>
          <a:p>
            <a:pPr algn="ctr"/>
            <a:r>
              <a:rPr lang="en-US" dirty="0"/>
              <a:t>References</a:t>
            </a:r>
            <a:endParaRPr lang="en-KE" dirty="0"/>
          </a:p>
        </p:txBody>
      </p:sp>
      <p:sp>
        <p:nvSpPr>
          <p:cNvPr id="3" name="Content Placeholder 2">
            <a:extLst>
              <a:ext uri="{FF2B5EF4-FFF2-40B4-BE49-F238E27FC236}">
                <a16:creationId xmlns:a16="http://schemas.microsoft.com/office/drawing/2014/main" id="{0231FC48-8C32-4BAA-BFB5-B1B0093D629A}"/>
              </a:ext>
            </a:extLst>
          </p:cNvPr>
          <p:cNvSpPr>
            <a:spLocks noGrp="1"/>
          </p:cNvSpPr>
          <p:nvPr>
            <p:ph idx="1"/>
          </p:nvPr>
        </p:nvSpPr>
        <p:spPr>
          <a:xfrm>
            <a:off x="490330" y="2160589"/>
            <a:ext cx="8783672" cy="4697411"/>
          </a:xfrm>
        </p:spPr>
        <p:txBody>
          <a:bodyPr/>
          <a:lstStyle/>
          <a:p>
            <a:r>
              <a:rPr lang="en-US" b="0" i="0" dirty="0" err="1">
                <a:solidFill>
                  <a:srgbClr val="222222"/>
                </a:solidFill>
                <a:effectLst/>
                <a:latin typeface="Arial" panose="020B0604020202020204" pitchFamily="34" charset="0"/>
              </a:rPr>
              <a:t>Pitschmann</a:t>
            </a:r>
            <a:r>
              <a:rPr lang="en-US" b="0" i="0" dirty="0">
                <a:solidFill>
                  <a:srgbClr val="222222"/>
                </a:solidFill>
                <a:effectLst/>
                <a:latin typeface="Arial" panose="020B0604020202020204" pitchFamily="34" charset="0"/>
              </a:rPr>
              <a:t>, V. (2014). Overall view of chemical and biochemical weapons. </a:t>
            </a:r>
            <a:r>
              <a:rPr lang="en-US" b="0" i="1" dirty="0">
                <a:solidFill>
                  <a:srgbClr val="222222"/>
                </a:solidFill>
                <a:effectLst/>
                <a:latin typeface="Arial" panose="020B0604020202020204" pitchFamily="34" charset="0"/>
              </a:rPr>
              <a:t>Toxins</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6</a:t>
            </a:r>
            <a:r>
              <a:rPr lang="en-US" b="0" i="0" dirty="0">
                <a:solidFill>
                  <a:srgbClr val="222222"/>
                </a:solidFill>
                <a:effectLst/>
                <a:latin typeface="Arial" panose="020B0604020202020204" pitchFamily="34" charset="0"/>
              </a:rPr>
              <a:t>(6), 1761-1784.</a:t>
            </a:r>
          </a:p>
          <a:p>
            <a:r>
              <a:rPr lang="en-US" b="0" i="0" dirty="0">
                <a:solidFill>
                  <a:srgbClr val="222222"/>
                </a:solidFill>
                <a:effectLst/>
                <a:latin typeface="Arial" panose="020B0604020202020204" pitchFamily="34" charset="0"/>
              </a:rPr>
              <a:t>Sharma, M., Dixon, J. K., Carter, E. J., &amp; McCorkle, R. (2019). Essential evidence-based introductory bioterrorism content for practicing nurses. </a:t>
            </a:r>
            <a:r>
              <a:rPr lang="en-US" b="0" i="1" dirty="0">
                <a:solidFill>
                  <a:srgbClr val="222222"/>
                </a:solidFill>
                <a:effectLst/>
                <a:latin typeface="Arial" panose="020B0604020202020204" pitchFamily="34" charset="0"/>
              </a:rPr>
              <a:t>Nurse education in practice</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34</a:t>
            </a:r>
            <a:r>
              <a:rPr lang="en-US" b="0" i="0" dirty="0">
                <a:solidFill>
                  <a:srgbClr val="222222"/>
                </a:solidFill>
                <a:effectLst/>
                <a:latin typeface="Arial" panose="020B0604020202020204" pitchFamily="34" charset="0"/>
              </a:rPr>
              <a:t>, 104-110.</a:t>
            </a:r>
          </a:p>
          <a:p>
            <a:r>
              <a:rPr lang="en-US" b="0" i="0" dirty="0" err="1">
                <a:solidFill>
                  <a:srgbClr val="222222"/>
                </a:solidFill>
                <a:effectLst/>
                <a:latin typeface="Arial" panose="020B0604020202020204" pitchFamily="34" charset="0"/>
              </a:rPr>
              <a:t>Atakro</a:t>
            </a:r>
            <a:r>
              <a:rPr lang="en-US" b="0" i="0" dirty="0">
                <a:solidFill>
                  <a:srgbClr val="222222"/>
                </a:solidFill>
                <a:effectLst/>
                <a:latin typeface="Arial" panose="020B0604020202020204" pitchFamily="34" charset="0"/>
              </a:rPr>
              <a:t>, C. A., Addo, S. B., Aboagye, J. S., Blay, A. A., </a:t>
            </a:r>
            <a:r>
              <a:rPr lang="en-US" b="0" i="0" dirty="0" err="1">
                <a:solidFill>
                  <a:srgbClr val="222222"/>
                </a:solidFill>
                <a:effectLst/>
                <a:latin typeface="Arial" panose="020B0604020202020204" pitchFamily="34" charset="0"/>
              </a:rPr>
              <a:t>Amoa-Gyarteng</a:t>
            </a:r>
            <a:r>
              <a:rPr lang="en-US" b="0" i="0" dirty="0">
                <a:solidFill>
                  <a:srgbClr val="222222"/>
                </a:solidFill>
                <a:effectLst/>
                <a:latin typeface="Arial" panose="020B0604020202020204" pitchFamily="34" charset="0"/>
              </a:rPr>
              <a:t>, K. G., </a:t>
            </a:r>
            <a:r>
              <a:rPr lang="en-US" b="0" i="0" dirty="0" err="1">
                <a:solidFill>
                  <a:srgbClr val="222222"/>
                </a:solidFill>
                <a:effectLst/>
                <a:latin typeface="Arial" panose="020B0604020202020204" pitchFamily="34" charset="0"/>
              </a:rPr>
              <a:t>Menlah</a:t>
            </a:r>
            <a:r>
              <a:rPr lang="en-US" b="0" i="0" dirty="0">
                <a:solidFill>
                  <a:srgbClr val="222222"/>
                </a:solidFill>
                <a:effectLst/>
                <a:latin typeface="Arial" panose="020B0604020202020204" pitchFamily="34" charset="0"/>
              </a:rPr>
              <a:t>, A., ... &amp; Sarpong, L. (2019). Nurses' and medical officers' knowledge, attitude, and preparedness toward potential bioterrorism attacks. </a:t>
            </a:r>
            <a:r>
              <a:rPr lang="en-US" b="0" i="1" dirty="0">
                <a:solidFill>
                  <a:srgbClr val="222222"/>
                </a:solidFill>
                <a:effectLst/>
                <a:latin typeface="Arial" panose="020B0604020202020204" pitchFamily="34" charset="0"/>
              </a:rPr>
              <a:t>SAGE Open Nursing</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5</a:t>
            </a:r>
            <a:r>
              <a:rPr lang="en-US" b="0" i="0" dirty="0">
                <a:solidFill>
                  <a:srgbClr val="222222"/>
                </a:solidFill>
                <a:effectLst/>
                <a:latin typeface="Arial" panose="020B0604020202020204" pitchFamily="34" charset="0"/>
              </a:rPr>
              <a:t>, 2377960819844378.</a:t>
            </a:r>
          </a:p>
          <a:p>
            <a:r>
              <a:rPr lang="en-US" b="0" i="0" dirty="0" err="1">
                <a:solidFill>
                  <a:srgbClr val="222222"/>
                </a:solidFill>
                <a:effectLst/>
                <a:latin typeface="Arial" panose="020B0604020202020204" pitchFamily="34" charset="0"/>
              </a:rPr>
              <a:t>Loike</a:t>
            </a:r>
            <a:r>
              <a:rPr lang="en-US" b="0" i="0" dirty="0">
                <a:solidFill>
                  <a:srgbClr val="222222"/>
                </a:solidFill>
                <a:effectLst/>
                <a:latin typeface="Arial" panose="020B0604020202020204" pitchFamily="34" charset="0"/>
              </a:rPr>
              <a:t>, J. D., &amp; Fischbach, R. L. (2013). Ethical challenges in biodefense and bioterrorism. </a:t>
            </a:r>
            <a:r>
              <a:rPr lang="en-US" b="0" i="1" dirty="0">
                <a:solidFill>
                  <a:srgbClr val="222222"/>
                </a:solidFill>
                <a:effectLst/>
                <a:latin typeface="Arial" panose="020B0604020202020204" pitchFamily="34" charset="0"/>
              </a:rPr>
              <a:t>J Bioterror </a:t>
            </a:r>
            <a:r>
              <a:rPr lang="en-US" b="0" i="1" dirty="0" err="1">
                <a:solidFill>
                  <a:srgbClr val="222222"/>
                </a:solidFill>
                <a:effectLst/>
                <a:latin typeface="Arial" panose="020B0604020202020204" pitchFamily="34" charset="0"/>
              </a:rPr>
              <a:t>Biodef</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12</a:t>
            </a:r>
            <a:r>
              <a:rPr lang="en-US" b="0" i="0" dirty="0">
                <a:solidFill>
                  <a:srgbClr val="222222"/>
                </a:solidFill>
                <a:effectLst/>
                <a:latin typeface="Arial" panose="020B0604020202020204" pitchFamily="34" charset="0"/>
              </a:rPr>
              <a:t>, 2.</a:t>
            </a:r>
          </a:p>
          <a:p>
            <a:r>
              <a:rPr lang="en-US" b="0" i="0" dirty="0" err="1">
                <a:solidFill>
                  <a:srgbClr val="222222"/>
                </a:solidFill>
                <a:effectLst/>
                <a:latin typeface="Arial" panose="020B0604020202020204" pitchFamily="34" charset="0"/>
              </a:rPr>
              <a:t>Veenema</a:t>
            </a:r>
            <a:r>
              <a:rPr lang="en-US" b="0" i="0" dirty="0">
                <a:solidFill>
                  <a:srgbClr val="222222"/>
                </a:solidFill>
                <a:effectLst/>
                <a:latin typeface="Arial" panose="020B0604020202020204" pitchFamily="34" charset="0"/>
              </a:rPr>
              <a:t>, T. G., &amp; </a:t>
            </a:r>
            <a:r>
              <a:rPr lang="en-US" b="0" i="0" dirty="0" err="1">
                <a:solidFill>
                  <a:srgbClr val="222222"/>
                </a:solidFill>
                <a:effectLst/>
                <a:latin typeface="Arial" panose="020B0604020202020204" pitchFamily="34" charset="0"/>
              </a:rPr>
              <a:t>Tõke</a:t>
            </a:r>
            <a:r>
              <a:rPr lang="en-US" b="0" i="0" dirty="0">
                <a:solidFill>
                  <a:srgbClr val="222222"/>
                </a:solidFill>
                <a:effectLst/>
                <a:latin typeface="Arial" panose="020B0604020202020204" pitchFamily="34" charset="0"/>
              </a:rPr>
              <a:t>, J. (2006). Early detection and surveillance for </a:t>
            </a:r>
            <a:r>
              <a:rPr lang="en-US" b="0" i="0" dirty="0" err="1">
                <a:solidFill>
                  <a:srgbClr val="222222"/>
                </a:solidFill>
                <a:effectLst/>
                <a:latin typeface="Arial" panose="020B0604020202020204" pitchFamily="34" charset="0"/>
              </a:rPr>
              <a:t>biopreparedness</a:t>
            </a:r>
            <a:r>
              <a:rPr lang="en-US" b="0" i="0" dirty="0">
                <a:solidFill>
                  <a:srgbClr val="222222"/>
                </a:solidFill>
                <a:effectLst/>
                <a:latin typeface="Arial" panose="020B0604020202020204" pitchFamily="34" charset="0"/>
              </a:rPr>
              <a:t> and emerging infectious diseases. </a:t>
            </a:r>
            <a:r>
              <a:rPr lang="en-US" b="0" i="1" dirty="0">
                <a:solidFill>
                  <a:srgbClr val="222222"/>
                </a:solidFill>
                <a:effectLst/>
                <a:latin typeface="Arial" panose="020B0604020202020204" pitchFamily="34" charset="0"/>
              </a:rPr>
              <a:t>Online J Issues </a:t>
            </a:r>
            <a:r>
              <a:rPr lang="en-US" b="0" i="1" dirty="0" err="1">
                <a:solidFill>
                  <a:srgbClr val="222222"/>
                </a:solidFill>
                <a:effectLst/>
                <a:latin typeface="Arial" panose="020B0604020202020204" pitchFamily="34" charset="0"/>
              </a:rPr>
              <a:t>Nurs</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11</a:t>
            </a:r>
            <a:r>
              <a:rPr lang="en-US" b="0" i="0" dirty="0">
                <a:solidFill>
                  <a:srgbClr val="222222"/>
                </a:solidFill>
                <a:effectLst/>
                <a:latin typeface="Arial" panose="020B0604020202020204" pitchFamily="34" charset="0"/>
              </a:rPr>
              <a:t>(1), 3.</a:t>
            </a:r>
            <a:endParaRPr lang="en-KE" dirty="0"/>
          </a:p>
        </p:txBody>
      </p:sp>
    </p:spTree>
    <p:extLst>
      <p:ext uri="{BB962C8B-B14F-4D97-AF65-F5344CB8AC3E}">
        <p14:creationId xmlns:p14="http://schemas.microsoft.com/office/powerpoint/2010/main" val="815944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BB52A-9B82-4A85-AA02-78CB8E67CC35}"/>
              </a:ext>
            </a:extLst>
          </p:cNvPr>
          <p:cNvSpPr>
            <a:spLocks noGrp="1"/>
          </p:cNvSpPr>
          <p:nvPr>
            <p:ph type="title"/>
          </p:nvPr>
        </p:nvSpPr>
        <p:spPr/>
        <p:txBody>
          <a:bodyPr/>
          <a:lstStyle/>
          <a:p>
            <a:pPr algn="ctr"/>
            <a:r>
              <a:rPr lang="en-US" dirty="0"/>
              <a:t>Introduction </a:t>
            </a:r>
            <a:endParaRPr lang="en-KE" dirty="0"/>
          </a:p>
        </p:txBody>
      </p:sp>
      <p:sp>
        <p:nvSpPr>
          <p:cNvPr id="3" name="Content Placeholder 2">
            <a:extLst>
              <a:ext uri="{FF2B5EF4-FFF2-40B4-BE49-F238E27FC236}">
                <a16:creationId xmlns:a16="http://schemas.microsoft.com/office/drawing/2014/main" id="{048C505F-0B9B-414B-A389-CC7ECD576044}"/>
              </a:ext>
            </a:extLst>
          </p:cNvPr>
          <p:cNvSpPr>
            <a:spLocks noGrp="1"/>
          </p:cNvSpPr>
          <p:nvPr>
            <p:ph idx="1"/>
          </p:nvPr>
        </p:nvSpPr>
        <p:spPr>
          <a:xfrm>
            <a:off x="463138" y="2160589"/>
            <a:ext cx="8810864" cy="4697411"/>
          </a:xfrm>
        </p:spPr>
        <p:txBody>
          <a:bodyPr/>
          <a:lstStyle/>
          <a:p>
            <a:r>
              <a:rPr lang="en-US" sz="3200" dirty="0"/>
              <a:t>Meaning and Definition of Bioterrorism</a:t>
            </a:r>
          </a:p>
          <a:p>
            <a:r>
              <a:rPr lang="en-US" sz="3200" dirty="0"/>
              <a:t>Aspects of Bioterrorism. </a:t>
            </a:r>
          </a:p>
          <a:p>
            <a:pPr lvl="1"/>
            <a:r>
              <a:rPr lang="en-US" sz="2400" dirty="0"/>
              <a:t>Organisms involved</a:t>
            </a:r>
          </a:p>
          <a:p>
            <a:pPr lvl="1"/>
            <a:r>
              <a:rPr lang="en-US" sz="2400" dirty="0"/>
              <a:t>Methods of application </a:t>
            </a:r>
          </a:p>
          <a:p>
            <a:endParaRPr lang="en-KE" dirty="0"/>
          </a:p>
        </p:txBody>
      </p:sp>
    </p:spTree>
    <p:extLst>
      <p:ext uri="{BB962C8B-B14F-4D97-AF65-F5344CB8AC3E}">
        <p14:creationId xmlns:p14="http://schemas.microsoft.com/office/powerpoint/2010/main" val="3352627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40C05-47BD-4CC2-BA85-6F903CB775F7}"/>
              </a:ext>
            </a:extLst>
          </p:cNvPr>
          <p:cNvSpPr>
            <a:spLocks noGrp="1"/>
          </p:cNvSpPr>
          <p:nvPr>
            <p:ph type="title"/>
          </p:nvPr>
        </p:nvSpPr>
        <p:spPr/>
        <p:txBody>
          <a:bodyPr/>
          <a:lstStyle/>
          <a:p>
            <a:pPr algn="ctr"/>
            <a:r>
              <a:rPr lang="en-US" dirty="0"/>
              <a:t>Transmission modes</a:t>
            </a:r>
            <a:endParaRPr lang="en-KE" dirty="0"/>
          </a:p>
        </p:txBody>
      </p:sp>
      <p:sp>
        <p:nvSpPr>
          <p:cNvPr id="3" name="Content Placeholder 2">
            <a:extLst>
              <a:ext uri="{FF2B5EF4-FFF2-40B4-BE49-F238E27FC236}">
                <a16:creationId xmlns:a16="http://schemas.microsoft.com/office/drawing/2014/main" id="{D6A7A57D-9EDC-4F60-A819-32998E8CE260}"/>
              </a:ext>
            </a:extLst>
          </p:cNvPr>
          <p:cNvSpPr>
            <a:spLocks noGrp="1"/>
          </p:cNvSpPr>
          <p:nvPr>
            <p:ph idx="1"/>
          </p:nvPr>
        </p:nvSpPr>
        <p:spPr>
          <a:xfrm>
            <a:off x="471055" y="2160589"/>
            <a:ext cx="8478981" cy="4697411"/>
          </a:xfrm>
        </p:spPr>
        <p:txBody>
          <a:bodyPr>
            <a:normAutofit/>
          </a:bodyPr>
          <a:lstStyle/>
          <a:p>
            <a:r>
              <a:rPr lang="en-US" sz="3200" b="0" i="0" dirty="0">
                <a:solidFill>
                  <a:srgbClr val="404B55"/>
                </a:solidFill>
                <a:effectLst/>
                <a:latin typeface="Verdana" panose="020B0604030504040204" pitchFamily="34" charset="0"/>
              </a:rPr>
              <a:t>The main modes of transferring infectious diseases </a:t>
            </a:r>
            <a:r>
              <a:rPr lang="en-US" sz="3200" dirty="0">
                <a:solidFill>
                  <a:srgbClr val="404B55"/>
                </a:solidFill>
                <a:latin typeface="Verdana" panose="020B0604030504040204" pitchFamily="34" charset="0"/>
              </a:rPr>
              <a:t>are:</a:t>
            </a:r>
          </a:p>
          <a:p>
            <a:r>
              <a:rPr lang="en-US" sz="3200" b="0" i="0" dirty="0">
                <a:solidFill>
                  <a:srgbClr val="404B55"/>
                </a:solidFill>
                <a:effectLst/>
                <a:latin typeface="Verdana" panose="020B0604030504040204" pitchFamily="34" charset="0"/>
              </a:rPr>
              <a:t>Contact</a:t>
            </a:r>
          </a:p>
          <a:p>
            <a:r>
              <a:rPr lang="en-US" sz="3200" dirty="0">
                <a:solidFill>
                  <a:srgbClr val="404B55"/>
                </a:solidFill>
                <a:latin typeface="Verdana" panose="020B0604030504040204" pitchFamily="34" charset="0"/>
              </a:rPr>
              <a:t>Droplets</a:t>
            </a:r>
          </a:p>
          <a:p>
            <a:r>
              <a:rPr lang="en-US" sz="3200" b="0" i="0" dirty="0">
                <a:solidFill>
                  <a:srgbClr val="404B55"/>
                </a:solidFill>
                <a:effectLst/>
                <a:latin typeface="Verdana" panose="020B0604030504040204" pitchFamily="34" charset="0"/>
              </a:rPr>
              <a:t>Airborne</a:t>
            </a:r>
          </a:p>
        </p:txBody>
      </p:sp>
    </p:spTree>
    <p:extLst>
      <p:ext uri="{BB962C8B-B14F-4D97-AF65-F5344CB8AC3E}">
        <p14:creationId xmlns:p14="http://schemas.microsoft.com/office/powerpoint/2010/main" val="2687039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F42D6-52A0-4F69-8528-380A5FDD9B5D}"/>
              </a:ext>
            </a:extLst>
          </p:cNvPr>
          <p:cNvSpPr>
            <a:spLocks noGrp="1"/>
          </p:cNvSpPr>
          <p:nvPr>
            <p:ph type="title"/>
          </p:nvPr>
        </p:nvSpPr>
        <p:spPr/>
        <p:txBody>
          <a:bodyPr>
            <a:noAutofit/>
          </a:bodyPr>
          <a:lstStyle/>
          <a:p>
            <a:pPr algn="ctr"/>
            <a:r>
              <a:rPr lang="en-US" sz="3200" dirty="0"/>
              <a:t>Droplets Transmission</a:t>
            </a:r>
            <a:endParaRPr lang="en-KE" sz="3200" dirty="0"/>
          </a:p>
        </p:txBody>
      </p:sp>
      <p:pic>
        <p:nvPicPr>
          <p:cNvPr id="7" name="Picture Placeholder 6">
            <a:extLst>
              <a:ext uri="{FF2B5EF4-FFF2-40B4-BE49-F238E27FC236}">
                <a16:creationId xmlns:a16="http://schemas.microsoft.com/office/drawing/2014/main" id="{603B2F66-E4CB-4CDF-A6EA-EF2EBEFAFC4A}"/>
              </a:ext>
            </a:extLst>
          </p:cNvPr>
          <p:cNvPicPr>
            <a:picLocks noGrp="1" noChangeAspect="1"/>
          </p:cNvPicPr>
          <p:nvPr>
            <p:ph type="pic" idx="1"/>
          </p:nvPr>
        </p:nvPicPr>
        <p:blipFill>
          <a:blip r:embed="rId2"/>
          <a:srcRect t="15528" b="15528"/>
          <a:stretch>
            <a:fillRect/>
          </a:stretch>
        </p:blipFill>
        <p:spPr/>
      </p:pic>
      <p:sp>
        <p:nvSpPr>
          <p:cNvPr id="5" name="Text Placeholder 4">
            <a:extLst>
              <a:ext uri="{FF2B5EF4-FFF2-40B4-BE49-F238E27FC236}">
                <a16:creationId xmlns:a16="http://schemas.microsoft.com/office/drawing/2014/main" id="{E1E5EDCE-E1C7-40D5-A7B8-29E64D2540B0}"/>
              </a:ext>
            </a:extLst>
          </p:cNvPr>
          <p:cNvSpPr>
            <a:spLocks noGrp="1"/>
          </p:cNvSpPr>
          <p:nvPr>
            <p:ph type="body" sz="half" idx="2"/>
          </p:nvPr>
        </p:nvSpPr>
        <p:spPr>
          <a:xfrm>
            <a:off x="677334" y="5367338"/>
            <a:ext cx="8596667" cy="881062"/>
          </a:xfrm>
        </p:spPr>
        <p:txBody>
          <a:bodyPr>
            <a:noAutofit/>
          </a:bodyPr>
          <a:lstStyle/>
          <a:p>
            <a:r>
              <a:rPr lang="en-US" sz="2400" b="0" dirty="0"/>
              <a:t>Droplets from an infected person contains microorganisms and when are expelled into the air.</a:t>
            </a:r>
            <a:endParaRPr lang="en-KE" sz="2400" dirty="0"/>
          </a:p>
        </p:txBody>
      </p:sp>
    </p:spTree>
    <p:extLst>
      <p:ext uri="{BB962C8B-B14F-4D97-AF65-F5344CB8AC3E}">
        <p14:creationId xmlns:p14="http://schemas.microsoft.com/office/powerpoint/2010/main" val="667733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6F635-FB8B-41DB-A157-25127E21B777}"/>
              </a:ext>
            </a:extLst>
          </p:cNvPr>
          <p:cNvSpPr>
            <a:spLocks noGrp="1"/>
          </p:cNvSpPr>
          <p:nvPr>
            <p:ph type="title"/>
          </p:nvPr>
        </p:nvSpPr>
        <p:spPr/>
        <p:txBody>
          <a:bodyPr/>
          <a:lstStyle/>
          <a:p>
            <a:pPr algn="ctr"/>
            <a:r>
              <a:rPr lang="en-US" dirty="0"/>
              <a:t>Transmission modes</a:t>
            </a:r>
            <a:endParaRPr lang="en-KE" dirty="0"/>
          </a:p>
        </p:txBody>
      </p:sp>
      <p:sp>
        <p:nvSpPr>
          <p:cNvPr id="3" name="Content Placeholder 2">
            <a:extLst>
              <a:ext uri="{FF2B5EF4-FFF2-40B4-BE49-F238E27FC236}">
                <a16:creationId xmlns:a16="http://schemas.microsoft.com/office/drawing/2014/main" id="{00EF1EF6-EC37-485A-AFC4-673CD5FA6F98}"/>
              </a:ext>
            </a:extLst>
          </p:cNvPr>
          <p:cNvSpPr>
            <a:spLocks noGrp="1"/>
          </p:cNvSpPr>
          <p:nvPr>
            <p:ph idx="1"/>
          </p:nvPr>
        </p:nvSpPr>
        <p:spPr/>
        <p:txBody>
          <a:bodyPr/>
          <a:lstStyle/>
          <a:p>
            <a:pPr algn="l"/>
            <a:r>
              <a:rPr lang="en-US" sz="3200" i="1" dirty="0">
                <a:solidFill>
                  <a:srgbClr val="404B55"/>
                </a:solidFill>
                <a:effectLst/>
                <a:latin typeface="Verdana" panose="020B0604030504040204" pitchFamily="34" charset="0"/>
              </a:rPr>
              <a:t>There are additional transmissions which include: </a:t>
            </a:r>
          </a:p>
          <a:p>
            <a:pPr algn="l"/>
            <a:r>
              <a:rPr lang="en-US" sz="3200" i="1" dirty="0">
                <a:solidFill>
                  <a:srgbClr val="404B55"/>
                </a:solidFill>
                <a:latin typeface="Verdana" panose="020B0604030504040204" pitchFamily="34" charset="0"/>
              </a:rPr>
              <a:t>Common vehicle</a:t>
            </a:r>
            <a:endParaRPr lang="en-US" sz="3200" i="1" dirty="0">
              <a:solidFill>
                <a:srgbClr val="404B55"/>
              </a:solidFill>
              <a:effectLst/>
              <a:latin typeface="Verdana" panose="020B0604030504040204" pitchFamily="34" charset="0"/>
            </a:endParaRPr>
          </a:p>
          <a:p>
            <a:pPr algn="l"/>
            <a:r>
              <a:rPr lang="en-US" sz="3200" i="1" dirty="0">
                <a:solidFill>
                  <a:srgbClr val="404B55"/>
                </a:solidFill>
                <a:effectLst/>
                <a:latin typeface="Verdana" panose="020B0604030504040204" pitchFamily="34" charset="0"/>
              </a:rPr>
              <a:t>Vector borne transmission</a:t>
            </a:r>
            <a:endParaRPr lang="en-US" sz="3200" b="1" i="1" dirty="0">
              <a:solidFill>
                <a:srgbClr val="404B55"/>
              </a:solidFill>
              <a:latin typeface="Verdana" panose="020B0604030504040204" pitchFamily="34" charset="0"/>
            </a:endParaRPr>
          </a:p>
          <a:p>
            <a:pPr algn="l"/>
            <a:endParaRPr lang="en-US" b="1" i="1" dirty="0">
              <a:solidFill>
                <a:srgbClr val="404B55"/>
              </a:solidFill>
              <a:effectLst/>
              <a:latin typeface="Verdana" panose="020B0604030504040204" pitchFamily="34" charset="0"/>
            </a:endParaRPr>
          </a:p>
          <a:p>
            <a:pPr marL="0" indent="0" algn="l">
              <a:buNone/>
            </a:pPr>
            <a:endParaRPr lang="en-KE" dirty="0"/>
          </a:p>
        </p:txBody>
      </p:sp>
    </p:spTree>
    <p:extLst>
      <p:ext uri="{BB962C8B-B14F-4D97-AF65-F5344CB8AC3E}">
        <p14:creationId xmlns:p14="http://schemas.microsoft.com/office/powerpoint/2010/main" val="3200157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9DB98-F3FF-4FA8-ADBB-ECF46B28E28C}"/>
              </a:ext>
            </a:extLst>
          </p:cNvPr>
          <p:cNvSpPr>
            <a:spLocks noGrp="1"/>
          </p:cNvSpPr>
          <p:nvPr>
            <p:ph type="title"/>
          </p:nvPr>
        </p:nvSpPr>
        <p:spPr/>
        <p:txBody>
          <a:bodyPr/>
          <a:lstStyle/>
          <a:p>
            <a:r>
              <a:rPr lang="en-US" dirty="0"/>
              <a:t>Factors leading to Bioterrorism spread</a:t>
            </a:r>
            <a:endParaRPr lang="en-KE" dirty="0"/>
          </a:p>
        </p:txBody>
      </p:sp>
      <p:sp>
        <p:nvSpPr>
          <p:cNvPr id="3" name="Content Placeholder 2">
            <a:extLst>
              <a:ext uri="{FF2B5EF4-FFF2-40B4-BE49-F238E27FC236}">
                <a16:creationId xmlns:a16="http://schemas.microsoft.com/office/drawing/2014/main" id="{462FF5C3-1EC0-402A-9E1B-3966886B787B}"/>
              </a:ext>
            </a:extLst>
          </p:cNvPr>
          <p:cNvSpPr>
            <a:spLocks noGrp="1"/>
          </p:cNvSpPr>
          <p:nvPr>
            <p:ph idx="1"/>
          </p:nvPr>
        </p:nvSpPr>
        <p:spPr/>
        <p:txBody>
          <a:bodyPr>
            <a:normAutofit/>
          </a:bodyPr>
          <a:lstStyle/>
          <a:p>
            <a:r>
              <a:rPr lang="en-US" sz="3200" dirty="0"/>
              <a:t>The Internet</a:t>
            </a:r>
          </a:p>
          <a:p>
            <a:pPr lvl="1"/>
            <a:r>
              <a:rPr lang="en-US" sz="3000" dirty="0"/>
              <a:t>Breaks geographical barrier</a:t>
            </a:r>
          </a:p>
          <a:p>
            <a:r>
              <a:rPr lang="en-US" sz="3200" dirty="0"/>
              <a:t>Social Media</a:t>
            </a:r>
          </a:p>
          <a:p>
            <a:pPr lvl="1"/>
            <a:r>
              <a:rPr lang="en-US" sz="3000" dirty="0"/>
              <a:t>Mobilization of young people</a:t>
            </a:r>
            <a:endParaRPr lang="en-KE" sz="3000" dirty="0"/>
          </a:p>
        </p:txBody>
      </p:sp>
    </p:spTree>
    <p:extLst>
      <p:ext uri="{BB962C8B-B14F-4D97-AF65-F5344CB8AC3E}">
        <p14:creationId xmlns:p14="http://schemas.microsoft.com/office/powerpoint/2010/main" val="598697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F9C4BDA-758E-4BEB-BFAD-A213CE9D0F99}"/>
              </a:ext>
            </a:extLst>
          </p:cNvPr>
          <p:cNvSpPr>
            <a:spLocks noGrp="1"/>
          </p:cNvSpPr>
          <p:nvPr>
            <p:ph type="title"/>
          </p:nvPr>
        </p:nvSpPr>
        <p:spPr>
          <a:xfrm>
            <a:off x="803564" y="4800600"/>
            <a:ext cx="8470437" cy="566738"/>
          </a:xfrm>
        </p:spPr>
        <p:txBody>
          <a:bodyPr/>
          <a:lstStyle/>
          <a:p>
            <a:pPr algn="ctr"/>
            <a:r>
              <a:rPr lang="en-US" dirty="0"/>
              <a:t>Scary Aspects of Bioterrorism</a:t>
            </a:r>
            <a:endParaRPr lang="en-KE" dirty="0"/>
          </a:p>
        </p:txBody>
      </p:sp>
      <p:pic>
        <p:nvPicPr>
          <p:cNvPr id="8" name="Picture Placeholder 7">
            <a:extLst>
              <a:ext uri="{FF2B5EF4-FFF2-40B4-BE49-F238E27FC236}">
                <a16:creationId xmlns:a16="http://schemas.microsoft.com/office/drawing/2014/main" id="{346EE5D3-8D95-487D-8343-D243A64BD60D}"/>
              </a:ext>
            </a:extLst>
          </p:cNvPr>
          <p:cNvPicPr>
            <a:picLocks noGrp="1" noChangeAspect="1"/>
          </p:cNvPicPr>
          <p:nvPr>
            <p:ph type="pic" idx="1"/>
          </p:nvPr>
        </p:nvPicPr>
        <p:blipFill>
          <a:blip r:embed="rId2"/>
          <a:srcRect t="14117" b="14117"/>
          <a:stretch>
            <a:fillRect/>
          </a:stretch>
        </p:blipFill>
        <p:spPr/>
      </p:pic>
      <p:sp>
        <p:nvSpPr>
          <p:cNvPr id="6" name="Text Placeholder 5">
            <a:extLst>
              <a:ext uri="{FF2B5EF4-FFF2-40B4-BE49-F238E27FC236}">
                <a16:creationId xmlns:a16="http://schemas.microsoft.com/office/drawing/2014/main" id="{3537E231-E031-4E87-8576-E991A38AB8C6}"/>
              </a:ext>
            </a:extLst>
          </p:cNvPr>
          <p:cNvSpPr>
            <a:spLocks noGrp="1"/>
          </p:cNvSpPr>
          <p:nvPr>
            <p:ph type="body" sz="half" idx="2"/>
          </p:nvPr>
        </p:nvSpPr>
        <p:spPr/>
        <p:txBody>
          <a:bodyPr>
            <a:normAutofit/>
          </a:bodyPr>
          <a:lstStyle/>
          <a:p>
            <a:r>
              <a:rPr lang="en-US" sz="2400" dirty="0"/>
              <a:t>Bioterrorism is risky to healthcare providers. </a:t>
            </a:r>
            <a:endParaRPr lang="en-KE" sz="2400" dirty="0"/>
          </a:p>
        </p:txBody>
      </p:sp>
    </p:spTree>
    <p:extLst>
      <p:ext uri="{BB962C8B-B14F-4D97-AF65-F5344CB8AC3E}">
        <p14:creationId xmlns:p14="http://schemas.microsoft.com/office/powerpoint/2010/main" val="583602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D044C-C7D4-41C2-B62F-50396EDA05BC}"/>
              </a:ext>
            </a:extLst>
          </p:cNvPr>
          <p:cNvSpPr>
            <a:spLocks noGrp="1"/>
          </p:cNvSpPr>
          <p:nvPr>
            <p:ph type="title"/>
          </p:nvPr>
        </p:nvSpPr>
        <p:spPr/>
        <p:txBody>
          <a:bodyPr/>
          <a:lstStyle/>
          <a:p>
            <a:r>
              <a:rPr lang="en-US" dirty="0"/>
              <a:t>Ethical Issues related to Bioterrorism</a:t>
            </a:r>
            <a:endParaRPr lang="en-KE" dirty="0"/>
          </a:p>
        </p:txBody>
      </p:sp>
      <p:sp>
        <p:nvSpPr>
          <p:cNvPr id="3" name="Content Placeholder 2">
            <a:extLst>
              <a:ext uri="{FF2B5EF4-FFF2-40B4-BE49-F238E27FC236}">
                <a16:creationId xmlns:a16="http://schemas.microsoft.com/office/drawing/2014/main" id="{E74DB7AD-70AA-423C-A96A-B60178328762}"/>
              </a:ext>
            </a:extLst>
          </p:cNvPr>
          <p:cNvSpPr>
            <a:spLocks noGrp="1"/>
          </p:cNvSpPr>
          <p:nvPr>
            <p:ph idx="1"/>
          </p:nvPr>
        </p:nvSpPr>
        <p:spPr>
          <a:xfrm>
            <a:off x="522514" y="2160589"/>
            <a:ext cx="8443356" cy="4697411"/>
          </a:xfrm>
        </p:spPr>
        <p:txBody>
          <a:bodyPr/>
          <a:lstStyle/>
          <a:p>
            <a:pPr algn="l"/>
            <a:r>
              <a:rPr lang="en-US" sz="3200" b="0" i="0" dirty="0">
                <a:solidFill>
                  <a:srgbClr val="212121"/>
                </a:solidFill>
                <a:effectLst/>
                <a:latin typeface="Noto Sans"/>
              </a:rPr>
              <a:t>Resources allocation </a:t>
            </a:r>
          </a:p>
          <a:p>
            <a:pPr algn="l"/>
            <a:r>
              <a:rPr lang="en-US" sz="3200" dirty="0">
                <a:solidFill>
                  <a:srgbClr val="212121"/>
                </a:solidFill>
                <a:latin typeface="Noto Sans"/>
              </a:rPr>
              <a:t>Cost benefit analysis</a:t>
            </a:r>
            <a:endParaRPr lang="en-US" sz="3200" b="0" i="0" dirty="0">
              <a:solidFill>
                <a:srgbClr val="212121"/>
              </a:solidFill>
              <a:effectLst/>
              <a:latin typeface="Noto Sans"/>
            </a:endParaRPr>
          </a:p>
          <a:p>
            <a:pPr algn="l"/>
            <a:r>
              <a:rPr lang="en-US" sz="3200" b="0" i="0" dirty="0">
                <a:solidFill>
                  <a:srgbClr val="212121"/>
                </a:solidFill>
                <a:effectLst/>
                <a:latin typeface="Noto Sans"/>
              </a:rPr>
              <a:t>Assessment of Triage</a:t>
            </a:r>
          </a:p>
          <a:p>
            <a:pPr algn="l"/>
            <a:r>
              <a:rPr lang="en-US" sz="3200" dirty="0">
                <a:solidFill>
                  <a:srgbClr val="212121"/>
                </a:solidFill>
                <a:latin typeface="Noto Sans"/>
              </a:rPr>
              <a:t>Therapies’ testing in clinical approaches</a:t>
            </a:r>
          </a:p>
          <a:p>
            <a:pPr algn="l"/>
            <a:r>
              <a:rPr lang="en-US" sz="3200" b="0" i="0" dirty="0">
                <a:solidFill>
                  <a:srgbClr val="212121"/>
                </a:solidFill>
                <a:effectLst/>
                <a:latin typeface="Noto Sans"/>
              </a:rPr>
              <a:t>Protecting </a:t>
            </a:r>
            <a:r>
              <a:rPr lang="en-US" sz="3200" dirty="0">
                <a:solidFill>
                  <a:srgbClr val="212121"/>
                </a:solidFill>
                <a:latin typeface="Noto Sans"/>
              </a:rPr>
              <a:t>l</a:t>
            </a:r>
            <a:r>
              <a:rPr lang="en-US" sz="3200" b="0" i="0" dirty="0">
                <a:solidFill>
                  <a:srgbClr val="212121"/>
                </a:solidFill>
                <a:effectLst/>
                <a:latin typeface="Noto Sans"/>
              </a:rPr>
              <a:t>aboratories from unauthorized persons</a:t>
            </a:r>
          </a:p>
          <a:p>
            <a:pPr algn="l"/>
            <a:endParaRPr lang="en-KE" dirty="0"/>
          </a:p>
        </p:txBody>
      </p:sp>
    </p:spTree>
    <p:extLst>
      <p:ext uri="{BB962C8B-B14F-4D97-AF65-F5344CB8AC3E}">
        <p14:creationId xmlns:p14="http://schemas.microsoft.com/office/powerpoint/2010/main" val="245887054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612</TotalTime>
  <Words>1842</Words>
  <Application>Microsoft Office PowerPoint</Application>
  <PresentationFormat>Widescreen</PresentationFormat>
  <Paragraphs>140</Paragraphs>
  <Slides>20</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Noto Sans</vt:lpstr>
      <vt:lpstr>Times New Roman</vt:lpstr>
      <vt:lpstr>Trebuchet MS</vt:lpstr>
      <vt:lpstr>Verdana</vt:lpstr>
      <vt:lpstr>Wingdings 3</vt:lpstr>
      <vt:lpstr>Facet</vt:lpstr>
      <vt:lpstr>Bioterrorism in Nursing</vt:lpstr>
      <vt:lpstr>Bioterrorism Description in Nursing</vt:lpstr>
      <vt:lpstr>Introduction </vt:lpstr>
      <vt:lpstr>Transmission modes</vt:lpstr>
      <vt:lpstr>Droplets Transmission</vt:lpstr>
      <vt:lpstr>Transmission modes</vt:lpstr>
      <vt:lpstr>Factors leading to Bioterrorism spread</vt:lpstr>
      <vt:lpstr>Scary Aspects of Bioterrorism</vt:lpstr>
      <vt:lpstr>Ethical Issues related to Bioterrorism</vt:lpstr>
      <vt:lpstr>Coping with Bioterrorism</vt:lpstr>
      <vt:lpstr>Ethical Recommendations</vt:lpstr>
      <vt:lpstr>Challenges of Bioterrorism to Healthcare Professionals</vt:lpstr>
      <vt:lpstr>Nursing Challenges from Bioterrorism</vt:lpstr>
      <vt:lpstr>Solutions Challenges of bioterrorism in Nursing</vt:lpstr>
      <vt:lpstr>Vaccine Development</vt:lpstr>
      <vt:lpstr>Solution to challenges against Vaccinology</vt:lpstr>
      <vt:lpstr>Preparation of hospitals of bioterrorism Response </vt:lpstr>
      <vt:lpstr>Conclusion</vt:lpstr>
      <vt:lpstr>References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Bioterrorism in Nursing</dc:title>
  <dc:creator>CHEGE</dc:creator>
  <cp:lastModifiedBy>CHEGE</cp:lastModifiedBy>
  <cp:revision>151</cp:revision>
  <dcterms:created xsi:type="dcterms:W3CDTF">2021-02-16T09:33:15Z</dcterms:created>
  <dcterms:modified xsi:type="dcterms:W3CDTF">2021-02-16T19:45:44Z</dcterms:modified>
</cp:coreProperties>
</file>